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63" r:id="rId3"/>
    <p:sldId id="259" r:id="rId4"/>
    <p:sldId id="260" r:id="rId5"/>
    <p:sldId id="261" r:id="rId6"/>
    <p:sldId id="258" r:id="rId7"/>
    <p:sldId id="275" r:id="rId8"/>
    <p:sldId id="276" r:id="rId9"/>
    <p:sldId id="270" r:id="rId10"/>
    <p:sldId id="271" r:id="rId11"/>
    <p:sldId id="272"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2AFAF-D893-4E0E-AF4F-687CB408887E}" type="datetimeFigureOut">
              <a:rPr lang="en-ZA" smtClean="0"/>
              <a:t>2014-11-17</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5967F-26C0-4596-8D5F-CCFF372D48C4}" type="slidenum">
              <a:rPr lang="en-ZA" smtClean="0"/>
              <a:t>‹#›</a:t>
            </a:fld>
            <a:endParaRPr lang="en-ZA" dirty="0"/>
          </a:p>
        </p:txBody>
      </p:sp>
    </p:spTree>
    <p:extLst>
      <p:ext uri="{BB962C8B-B14F-4D97-AF65-F5344CB8AC3E}">
        <p14:creationId xmlns:p14="http://schemas.microsoft.com/office/powerpoint/2010/main" val="425495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8274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9559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0321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8678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9958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9698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8199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714471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76828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14935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56118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981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14765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149528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991714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84019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9880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79888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404502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9893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13219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47650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11/17/2014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1081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7" y="0"/>
            <a:ext cx="9148763" cy="6858000"/>
          </a:xfrm>
          <a:prstGeom prst="rect">
            <a:avLst/>
          </a:prstGeom>
          <a:noFill/>
          <a:ln w="9525">
            <a:noFill/>
            <a:miter lim="800000"/>
            <a:headEnd/>
            <a:tailEnd/>
          </a:ln>
        </p:spPr>
      </p:pic>
    </p:spTree>
    <p:extLst>
      <p:ext uri="{BB962C8B-B14F-4D97-AF65-F5344CB8AC3E}">
        <p14:creationId xmlns:p14="http://schemas.microsoft.com/office/powerpoint/2010/main" val="94386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1" y="0"/>
            <a:ext cx="9148763" cy="6858000"/>
          </a:xfrm>
          <a:prstGeom prst="rect">
            <a:avLst/>
          </a:prstGeom>
          <a:noFill/>
          <a:ln w="9525">
            <a:noFill/>
            <a:miter lim="800000"/>
            <a:headEnd/>
            <a:tailEnd/>
          </a:ln>
        </p:spPr>
      </p:pic>
    </p:spTree>
    <p:extLst>
      <p:ext uri="{BB962C8B-B14F-4D97-AF65-F5344CB8AC3E}">
        <p14:creationId xmlns:p14="http://schemas.microsoft.com/office/powerpoint/2010/main" val="3986493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1947852"/>
            <a:ext cx="7747503" cy="4216539"/>
          </a:xfrm>
          <a:prstGeom prst="rect">
            <a:avLst/>
          </a:prstGeom>
          <a:noFill/>
          <a:ln w="28575">
            <a:noFill/>
          </a:ln>
        </p:spPr>
        <p:txBody>
          <a:bodyPr wrap="square" rtlCol="0">
            <a:spAutoFit/>
          </a:bodyPr>
          <a:lstStyle/>
          <a:p>
            <a:pPr algn="ctr"/>
            <a:r>
              <a:rPr lang="en-US" sz="3600" b="1" dirty="0" err="1">
                <a:solidFill>
                  <a:prstClr val="white"/>
                </a:solidFill>
                <a:latin typeface="Aharoni" panose="02010803020104030203" pitchFamily="2" charset="-79"/>
                <a:cs typeface="Aharoni" panose="02010803020104030203" pitchFamily="2" charset="-79"/>
              </a:rPr>
              <a:t>MVOTI</a:t>
            </a:r>
            <a:r>
              <a:rPr lang="en-US" sz="3600" b="1" dirty="0">
                <a:solidFill>
                  <a:prstClr val="white"/>
                </a:solidFill>
                <a:latin typeface="Aharoni" panose="02010803020104030203" pitchFamily="2" charset="-79"/>
                <a:cs typeface="Aharoni" panose="02010803020104030203" pitchFamily="2" charset="-79"/>
              </a:rPr>
              <a:t> TO </a:t>
            </a:r>
            <a:r>
              <a:rPr lang="en-US" sz="3600" b="1" dirty="0" err="1">
                <a:solidFill>
                  <a:prstClr val="white"/>
                </a:solidFill>
                <a:latin typeface="Aharoni" panose="02010803020104030203" pitchFamily="2" charset="-79"/>
                <a:cs typeface="Aharoni" panose="02010803020104030203" pitchFamily="2" charset="-79"/>
              </a:rPr>
              <a:t>UMZIMKULU</a:t>
            </a:r>
            <a:r>
              <a:rPr lang="en-US" sz="3600" b="1" dirty="0">
                <a:solidFill>
                  <a:prstClr val="white"/>
                </a:solidFill>
                <a:latin typeface="Aharoni" panose="02010803020104030203" pitchFamily="2" charset="-79"/>
                <a:cs typeface="Aharoni" panose="02010803020104030203" pitchFamily="2" charset="-79"/>
              </a:rPr>
              <a:t> </a:t>
            </a:r>
            <a:r>
              <a:rPr lang="en-US" sz="3600" b="1" dirty="0" err="1">
                <a:solidFill>
                  <a:prstClr val="white"/>
                </a:solidFill>
                <a:latin typeface="Aharoni" panose="02010803020104030203" pitchFamily="2" charset="-79"/>
                <a:cs typeface="Aharoni" panose="02010803020104030203" pitchFamily="2" charset="-79"/>
              </a:rPr>
              <a:t>NWRCS</a:t>
            </a:r>
            <a:endParaRPr lang="en-US" sz="3600" b="1" dirty="0">
              <a:solidFill>
                <a:prstClr val="white"/>
              </a:solidFill>
              <a:latin typeface="Aharoni" panose="02010803020104030203" pitchFamily="2" charset="-79"/>
              <a:cs typeface="Aharoni" panose="02010803020104030203" pitchFamily="2" charset="-79"/>
            </a:endParaRPr>
          </a:p>
          <a:p>
            <a:pPr algn="ctr"/>
            <a:endParaRPr lang="en-ZA" sz="2400" dirty="0">
              <a:solidFill>
                <a:prstClr val="white"/>
              </a:solidFill>
              <a:latin typeface="Aharoni" panose="02010803020104030203" pitchFamily="2" charset="-79"/>
              <a:cs typeface="Aharoni" panose="02010803020104030203" pitchFamily="2" charset="-79"/>
            </a:endParaRPr>
          </a:p>
          <a:p>
            <a:pPr algn="ctr"/>
            <a:r>
              <a:rPr lang="en-US" sz="4000" dirty="0" err="1" smtClean="0">
                <a:solidFill>
                  <a:prstClr val="white"/>
                </a:solidFill>
                <a:latin typeface="Aharoni" panose="02010803020104030203" pitchFamily="2" charset="-79"/>
                <a:cs typeface="Aharoni" panose="02010803020104030203" pitchFamily="2" charset="-79"/>
              </a:rPr>
              <a:t>MVOTI</a:t>
            </a:r>
            <a:r>
              <a:rPr lang="en-US" sz="4000" dirty="0" smtClean="0">
                <a:solidFill>
                  <a:prstClr val="white"/>
                </a:solidFill>
                <a:latin typeface="Aharoni" panose="02010803020104030203" pitchFamily="2" charset="-79"/>
                <a:cs typeface="Aharoni" panose="02010803020104030203" pitchFamily="2" charset="-79"/>
              </a:rPr>
              <a:t> &amp; </a:t>
            </a:r>
            <a:r>
              <a:rPr lang="en-US" sz="4000" dirty="0" err="1" smtClean="0">
                <a:solidFill>
                  <a:prstClr val="white"/>
                </a:solidFill>
                <a:latin typeface="Aharoni" panose="02010803020104030203" pitchFamily="2" charset="-79"/>
                <a:cs typeface="Aharoni" panose="02010803020104030203" pitchFamily="2" charset="-79"/>
              </a:rPr>
              <a:t>MKOMAZI</a:t>
            </a:r>
            <a:r>
              <a:rPr lang="en-US" sz="4000" dirty="0" smtClean="0">
                <a:solidFill>
                  <a:prstClr val="white"/>
                </a:solidFill>
                <a:latin typeface="Aharoni" panose="02010803020104030203" pitchFamily="2" charset="-79"/>
                <a:cs typeface="Aharoni" panose="02010803020104030203" pitchFamily="2" charset="-79"/>
              </a:rPr>
              <a:t> RIVER</a:t>
            </a:r>
            <a:r>
              <a:rPr lang="en-US" sz="4000" dirty="0" smtClean="0">
                <a:solidFill>
                  <a:prstClr val="white"/>
                </a:solidFill>
                <a:latin typeface="Aharoni" panose="02010803020104030203" pitchFamily="2" charset="-79"/>
                <a:cs typeface="Aharoni" panose="02010803020104030203" pitchFamily="2" charset="-79"/>
              </a:rPr>
              <a:t> </a:t>
            </a:r>
            <a:r>
              <a:rPr lang="en-US" sz="4000" dirty="0" smtClean="0">
                <a:solidFill>
                  <a:prstClr val="white"/>
                </a:solidFill>
                <a:latin typeface="Aharoni" panose="02010803020104030203" pitchFamily="2" charset="-79"/>
                <a:cs typeface="Aharoni" panose="02010803020104030203" pitchFamily="2" charset="-79"/>
              </a:rPr>
              <a:t>ECOLOGICAL CONSEQUENCES: </a:t>
            </a:r>
          </a:p>
          <a:p>
            <a:pPr algn="ctr"/>
            <a:endParaRPr lang="en-US" sz="3200" dirty="0" smtClean="0">
              <a:solidFill>
                <a:prstClr val="white"/>
              </a:solidFill>
              <a:latin typeface="Aharoni" panose="02010803020104030203" pitchFamily="2" charset="-79"/>
              <a:cs typeface="Aharoni" panose="02010803020104030203" pitchFamily="2" charset="-79"/>
            </a:endParaRPr>
          </a:p>
          <a:p>
            <a:r>
              <a:rPr lang="en-US" sz="3200" dirty="0">
                <a:solidFill>
                  <a:prstClr val="white"/>
                </a:solidFill>
                <a:latin typeface="Aharoni" panose="02010803020104030203" pitchFamily="2" charset="-79"/>
                <a:cs typeface="Aharoni" panose="02010803020104030203" pitchFamily="2" charset="-79"/>
              </a:rPr>
              <a:t>Delana Louw</a:t>
            </a:r>
          </a:p>
          <a:p>
            <a:r>
              <a:rPr lang="en-US" sz="3200" dirty="0">
                <a:solidFill>
                  <a:prstClr val="white"/>
                </a:solidFill>
                <a:latin typeface="Aharoni" panose="02010803020104030203" pitchFamily="2" charset="-79"/>
                <a:cs typeface="Aharoni" panose="02010803020104030203" pitchFamily="2" charset="-79"/>
              </a:rPr>
              <a:t>Rivers for Africa</a:t>
            </a:r>
          </a:p>
          <a:p>
            <a:r>
              <a:rPr lang="en-US" sz="3200" dirty="0">
                <a:solidFill>
                  <a:prstClr val="white"/>
                </a:solidFill>
                <a:latin typeface="Aharoni" panose="02010803020104030203" pitchFamily="2" charset="-79"/>
                <a:cs typeface="Aharoni" panose="02010803020104030203" pitchFamily="2" charset="-79"/>
              </a:rPr>
              <a:t>26 November 201</a:t>
            </a:r>
            <a:endParaRPr lang="en-US" sz="32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6028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49741"/>
          <a:stretch/>
        </p:blipFill>
        <p:spPr bwMode="auto">
          <a:xfrm>
            <a:off x="305368" y="733809"/>
            <a:ext cx="4386948" cy="581137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463716" y="1130968"/>
            <a:ext cx="4680284" cy="5262979"/>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solidFill>
                  <a:srgbClr val="C00000"/>
                </a:solidFill>
                <a:latin typeface="Futura Bk BT" panose="020B0502020204020303" pitchFamily="34" charset="0"/>
                <a:cs typeface="Arial" panose="020B0604020202020204" pitchFamily="34" charset="0"/>
              </a:rPr>
              <a:t>Sc MK 21 and 41 </a:t>
            </a:r>
            <a:r>
              <a:rPr lang="en-GB" sz="2400" dirty="0">
                <a:latin typeface="Futura Bk BT" panose="020B0502020204020303" pitchFamily="34" charset="0"/>
                <a:cs typeface="Arial" panose="020B0604020202020204" pitchFamily="34" charset="0"/>
              </a:rPr>
              <a:t>are the best options as they are the closest to meeting the ecological objectives.  </a:t>
            </a:r>
            <a:endParaRPr lang="en-GB" sz="2400" dirty="0" smtClean="0">
              <a:latin typeface="Futura Bk BT" panose="020B0502020204020303" pitchFamily="34" charset="0"/>
              <a:cs typeface="Arial" panose="020B0604020202020204" pitchFamily="34" charset="0"/>
            </a:endParaRPr>
          </a:p>
          <a:p>
            <a:pPr marL="342900" indent="-342900">
              <a:buFont typeface="Wingdings" panose="05000000000000000000" pitchFamily="2" charset="2"/>
              <a:buChar char="Ø"/>
            </a:pPr>
            <a:r>
              <a:rPr lang="en-GB" sz="2400" dirty="0" smtClean="0">
                <a:latin typeface="Futura Bk BT" panose="020B0502020204020303" pitchFamily="34" charset="0"/>
                <a:cs typeface="Arial" panose="020B0604020202020204" pitchFamily="34" charset="0"/>
              </a:rPr>
              <a:t>Both </a:t>
            </a:r>
            <a:r>
              <a:rPr lang="en-GB" sz="2400" dirty="0">
                <a:latin typeface="Futura Bk BT" panose="020B0502020204020303" pitchFamily="34" charset="0"/>
                <a:cs typeface="Arial" panose="020B0604020202020204" pitchFamily="34" charset="0"/>
              </a:rPr>
              <a:t>these scenarios include the total EWR flows and the impacts are mostly due to the impacts on the dam itself, such as the barrier effect, impact on larger frequency of floods and largely due to the increased (above natural) base flows.</a:t>
            </a:r>
            <a:endParaRPr lang="en-ZA" sz="2400" dirty="0">
              <a:latin typeface="Futura Bk BT" panose="020B0502020204020303" pitchFamily="34" charset="0"/>
              <a:cs typeface="Arial" panose="020B0604020202020204" pitchFamily="34" charset="0"/>
            </a:endParaRPr>
          </a:p>
        </p:txBody>
      </p:sp>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INTEGRATED RANKING</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465890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1054184"/>
            <a:ext cx="4138863" cy="5406774"/>
          </a:xfrm>
          <a:prstGeom prst="rect">
            <a:avLst/>
          </a:prstGeom>
          <a:noFill/>
        </p:spPr>
      </p:pic>
      <p:sp>
        <p:nvSpPr>
          <p:cNvPr id="6" name="TextBox 5"/>
          <p:cNvSpPr txBox="1"/>
          <p:nvPr/>
        </p:nvSpPr>
        <p:spPr>
          <a:xfrm>
            <a:off x="4572000" y="1182757"/>
            <a:ext cx="4511319" cy="4093428"/>
          </a:xfrm>
          <a:prstGeom prst="rect">
            <a:avLst/>
          </a:prstGeom>
          <a:noFill/>
        </p:spPr>
        <p:txBody>
          <a:bodyPr wrap="square" rtlCol="0">
            <a:spAutoFit/>
          </a:bodyPr>
          <a:lstStyle/>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Sc MV3 is the worst case as it does not include EWR releases.  The channel will narrow with vegetation encroachment. An overall loss of fast habitats will impact on the instream biota.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Impacts </a:t>
            </a:r>
            <a:r>
              <a:rPr lang="en-GB" sz="2000" dirty="0">
                <a:latin typeface="Arial" panose="020B0604020202020204" pitchFamily="34" charset="0"/>
                <a:cs typeface="Arial" panose="020B0604020202020204" pitchFamily="34" charset="0"/>
              </a:rPr>
              <a:t>associated with </a:t>
            </a:r>
            <a:r>
              <a:rPr lang="en-GB" sz="2000" dirty="0">
                <a:solidFill>
                  <a:srgbClr val="C00000"/>
                </a:solidFill>
                <a:latin typeface="Arial" panose="020B0604020202020204" pitchFamily="34" charset="0"/>
                <a:cs typeface="Arial" panose="020B0604020202020204" pitchFamily="34" charset="0"/>
              </a:rPr>
              <a:t>Sc MV42 and 43</a:t>
            </a:r>
            <a:r>
              <a:rPr lang="en-GB" sz="2000" dirty="0">
                <a:latin typeface="Arial" panose="020B0604020202020204" pitchFamily="34" charset="0"/>
                <a:cs typeface="Arial" panose="020B0604020202020204" pitchFamily="34" charset="0"/>
              </a:rPr>
              <a:t> are less pronounced as it includes EWR releases to some degree.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b="1" dirty="0" smtClean="0">
                <a:solidFill>
                  <a:srgbClr val="C00000"/>
                </a:solidFill>
                <a:latin typeface="Arial" panose="020B0604020202020204" pitchFamily="34" charset="0"/>
                <a:cs typeface="Arial" panose="020B0604020202020204" pitchFamily="34" charset="0"/>
              </a:rPr>
              <a:t>Sc </a:t>
            </a:r>
            <a:r>
              <a:rPr lang="en-GB" sz="2000" b="1" dirty="0">
                <a:solidFill>
                  <a:srgbClr val="C00000"/>
                </a:solidFill>
                <a:latin typeface="Arial" panose="020B0604020202020204" pitchFamily="34" charset="0"/>
                <a:cs typeface="Arial" panose="020B0604020202020204" pitchFamily="34" charset="0"/>
              </a:rPr>
              <a:t>MV 41 </a:t>
            </a:r>
            <a:r>
              <a:rPr lang="en-GB" sz="2000" dirty="0">
                <a:latin typeface="Arial" panose="020B0604020202020204" pitchFamily="34" charset="0"/>
                <a:cs typeface="Arial" panose="020B0604020202020204" pitchFamily="34" charset="0"/>
              </a:rPr>
              <a:t>supplied the total EWR and therefore meets the ecological objectives.</a:t>
            </a:r>
            <a:endParaRPr lang="en-GB" sz="2000" dirty="0" smtClean="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err="1" smtClean="0">
                <a:solidFill>
                  <a:prstClr val="white"/>
                </a:solidFill>
                <a:latin typeface="Futura Md BT" pitchFamily="34" charset="0"/>
              </a:rPr>
              <a:t>MVOTII</a:t>
            </a:r>
            <a:r>
              <a:rPr lang="en-ZA" altLang="en-US" sz="2600" b="1" dirty="0" smtClean="0">
                <a:solidFill>
                  <a:prstClr val="white"/>
                </a:solidFill>
                <a:latin typeface="Futura Md BT" pitchFamily="34" charset="0"/>
              </a:rPr>
              <a:t> RESULTS: MV_I_EWR2</a:t>
            </a:r>
            <a:endParaRPr lang="en-ZA" altLang="en-US" sz="2600" b="1" dirty="0">
              <a:solidFill>
                <a:prstClr val="white"/>
              </a:solidFill>
              <a:latin typeface="Futura Md BT" pitchFamily="34" charset="0"/>
            </a:endParaRPr>
          </a:p>
        </p:txBody>
      </p:sp>
      <p:sp>
        <p:nvSpPr>
          <p:cNvPr id="2" name="TextBox 1"/>
          <p:cNvSpPr txBox="1"/>
          <p:nvPr/>
        </p:nvSpPr>
        <p:spPr>
          <a:xfrm>
            <a:off x="3071192" y="5526156"/>
            <a:ext cx="437322" cy="369332"/>
          </a:xfrm>
          <a:prstGeom prst="rect">
            <a:avLst/>
          </a:prstGeom>
          <a:solidFill>
            <a:srgbClr val="00B050"/>
          </a:solidFill>
        </p:spPr>
        <p:txBody>
          <a:bodyPr wrap="square" rtlCol="0">
            <a:spAutoFit/>
          </a:bodyPr>
          <a:lstStyle/>
          <a:p>
            <a:r>
              <a:rPr lang="en-ZA" dirty="0" smtClean="0">
                <a:latin typeface="Arial Black" panose="020B0A04020102020204" pitchFamily="34" charset="0"/>
              </a:rPr>
              <a:t>D</a:t>
            </a:r>
            <a:endParaRPr lang="en-ZA" dirty="0">
              <a:latin typeface="Arial Black" panose="020B0A04020102020204" pitchFamily="34" charset="0"/>
            </a:endParaRPr>
          </a:p>
        </p:txBody>
      </p:sp>
      <p:cxnSp>
        <p:nvCxnSpPr>
          <p:cNvPr id="4" name="Straight Arrow Connector 3"/>
          <p:cNvCxnSpPr/>
          <p:nvPr/>
        </p:nvCxnSpPr>
        <p:spPr>
          <a:xfrm flipH="1" flipV="1">
            <a:off x="2464904" y="5456583"/>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75652" y="1908312"/>
            <a:ext cx="467139" cy="369332"/>
          </a:xfrm>
          <a:prstGeom prst="rect">
            <a:avLst/>
          </a:prstGeom>
          <a:solidFill>
            <a:srgbClr val="00FF00"/>
          </a:solidFill>
        </p:spPr>
        <p:txBody>
          <a:bodyPr wrap="square" rtlCol="0">
            <a:spAutoFit/>
          </a:bodyPr>
          <a:lstStyle/>
          <a:p>
            <a:r>
              <a:rPr lang="en-ZA" dirty="0">
                <a:latin typeface="Arial Black" panose="020B0A04020102020204" pitchFamily="34" charset="0"/>
              </a:rPr>
              <a:t>C</a:t>
            </a:r>
          </a:p>
        </p:txBody>
      </p:sp>
      <p:cxnSp>
        <p:nvCxnSpPr>
          <p:cNvPr id="11" name="Straight Arrow Connector 10"/>
          <p:cNvCxnSpPr/>
          <p:nvPr/>
        </p:nvCxnSpPr>
        <p:spPr>
          <a:xfrm flipH="1" flipV="1">
            <a:off x="3369365" y="1838739"/>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439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724651" y="6492876"/>
            <a:ext cx="2133600" cy="365125"/>
          </a:xfrm>
        </p:spPr>
        <p:txBody>
          <a:bodyPr/>
          <a:lstStyle/>
          <a:p>
            <a:pPr>
              <a:defRPr/>
            </a:pPr>
            <a:fld id="{AA80D5D7-D489-4F0A-867E-0D072B0DF06E}" type="slidenum">
              <a:rPr lang="en-US" smtClean="0">
                <a:solidFill>
                  <a:prstClr val="black"/>
                </a:solidFill>
              </a:rPr>
              <a:pPr>
                <a:defRPr/>
              </a:pPr>
              <a:t>2</a:t>
            </a:fld>
            <a:endParaRPr lang="en-US" dirty="0">
              <a:solidFill>
                <a:prstClr val="black"/>
              </a:solidFill>
            </a:endParaRPr>
          </a:p>
        </p:txBody>
      </p:sp>
      <p:sp>
        <p:nvSpPr>
          <p:cNvPr id="7" name="TextBox 6"/>
          <p:cNvSpPr txBox="1"/>
          <p:nvPr/>
        </p:nvSpPr>
        <p:spPr>
          <a:xfrm>
            <a:off x="-1" y="895296"/>
            <a:ext cx="9118600" cy="5693866"/>
          </a:xfrm>
          <a:prstGeom prst="rect">
            <a:avLst/>
          </a:prstGeom>
          <a:solidFill>
            <a:schemeClr val="bg1"/>
          </a:solidFill>
        </p:spPr>
        <p:txBody>
          <a:bodyPr wrap="square" rtlCol="0">
            <a:spAutoFit/>
          </a:bodyPr>
          <a:lstStyle/>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Need to answer the ‘what if’ questions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Express in terms of change in Ecological Category AND degree in which the REC is met</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Detailed process to predict changes in all the biophysical components per site and per scenario.</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Then to integrate and demonstrate in systems context</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Include in MC DSS process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p:txBody>
      </p:sp>
      <p:sp>
        <p:nvSpPr>
          <p:cNvPr id="5" name="Title 1"/>
          <p:cNvSpPr txBox="1">
            <a:spLocks/>
          </p:cNvSpPr>
          <p:nvPr/>
        </p:nvSpPr>
        <p:spPr bwMode="auto">
          <a:xfrm>
            <a:off x="273049" y="23304"/>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255899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36" name="Flowchart: Document 35"/>
          <p:cNvSpPr/>
          <p:nvPr/>
        </p:nvSpPr>
        <p:spPr>
          <a:xfrm>
            <a:off x="793299"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38" name="Flowchart: Document 37"/>
          <p:cNvSpPr/>
          <p:nvPr/>
        </p:nvSpPr>
        <p:spPr>
          <a:xfrm>
            <a:off x="612484"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40" name="Flowchart: Document 39"/>
          <p:cNvSpPr/>
          <p:nvPr/>
        </p:nvSpPr>
        <p:spPr>
          <a:xfrm>
            <a:off x="412877"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41" name="TextBox 40"/>
          <p:cNvSpPr txBox="1"/>
          <p:nvPr/>
        </p:nvSpPr>
        <p:spPr>
          <a:xfrm>
            <a:off x="460086"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270911"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51" name="TextBox 50"/>
          <p:cNvSpPr txBox="1"/>
          <p:nvPr/>
        </p:nvSpPr>
        <p:spPr>
          <a:xfrm>
            <a:off x="482685"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53" name="TextBox 52"/>
          <p:cNvSpPr txBox="1"/>
          <p:nvPr/>
        </p:nvSpPr>
        <p:spPr>
          <a:xfrm>
            <a:off x="709248"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57" name="Flowchart: Document 56"/>
          <p:cNvSpPr/>
          <p:nvPr/>
        </p:nvSpPr>
        <p:spPr>
          <a:xfrm>
            <a:off x="199952"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58" name="Flowchart: Document 57"/>
          <p:cNvSpPr/>
          <p:nvPr/>
        </p:nvSpPr>
        <p:spPr>
          <a:xfrm>
            <a:off x="157960" y="2865535"/>
            <a:ext cx="1690028" cy="1033668"/>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61" name="TextBox 60"/>
          <p:cNvSpPr txBox="1"/>
          <p:nvPr/>
        </p:nvSpPr>
        <p:spPr>
          <a:xfrm>
            <a:off x="199954"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64" name="TextBox 63"/>
          <p:cNvSpPr txBox="1"/>
          <p:nvPr/>
        </p:nvSpPr>
        <p:spPr>
          <a:xfrm>
            <a:off x="124790"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65" name="TextBox 64"/>
          <p:cNvSpPr txBox="1"/>
          <p:nvPr/>
        </p:nvSpPr>
        <p:spPr>
          <a:xfrm>
            <a:off x="127498" y="3210736"/>
            <a:ext cx="1690025" cy="503590"/>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EC FOR PES &amp; REC</a:t>
            </a:r>
            <a:endParaRPr lang="en-ZA" sz="1400" b="1" dirty="0">
              <a:solidFill>
                <a:schemeClr val="bg1"/>
              </a:solidFill>
              <a:latin typeface="Arial" panose="020B0604020202020204" pitchFamily="34" charset="0"/>
              <a:cs typeface="Arial" panose="020B0604020202020204" pitchFamily="34" charset="0"/>
            </a:endParaRPr>
          </a:p>
        </p:txBody>
      </p:sp>
      <p:sp>
        <p:nvSpPr>
          <p:cNvPr id="66" name="Rectangle 65"/>
          <p:cNvSpPr/>
          <p:nvPr/>
        </p:nvSpPr>
        <p:spPr>
          <a:xfrm>
            <a:off x="1663897" y="3942218"/>
            <a:ext cx="993429" cy="503590"/>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Evaluate scenarios</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73" name="Rectangle 72"/>
          <p:cNvSpPr/>
          <p:nvPr/>
        </p:nvSpPr>
        <p:spPr>
          <a:xfrm>
            <a:off x="383848" y="4611374"/>
            <a:ext cx="1238253"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Determine PES, REC and %</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74" name="Rectangle 73"/>
          <p:cNvSpPr/>
          <p:nvPr/>
        </p:nvSpPr>
        <p:spPr>
          <a:xfrm>
            <a:off x="2722673" y="4611374"/>
            <a:ext cx="1012290" cy="503590"/>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Predict EC and %</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75" name="Straight Arrow Connector 74"/>
          <p:cNvCxnSpPr>
            <a:stCxn id="58" idx="2"/>
            <a:endCxn id="73" idx="0"/>
          </p:cNvCxnSpPr>
          <p:nvPr/>
        </p:nvCxnSpPr>
        <p:spPr>
          <a:xfrm>
            <a:off x="1002974" y="3830866"/>
            <a:ext cx="1" cy="780508"/>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689010" y="4611374"/>
            <a:ext cx="1491956"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Determine degree to which REC is met</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77" name="Straight Arrow Connector 76"/>
          <p:cNvCxnSpPr>
            <a:stCxn id="99" idx="2"/>
            <a:endCxn id="76" idx="0"/>
          </p:cNvCxnSpPr>
          <p:nvPr/>
        </p:nvCxnSpPr>
        <p:spPr>
          <a:xfrm>
            <a:off x="5434988" y="3760440"/>
            <a:ext cx="0" cy="8509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78" name="Flowchart: Document 77"/>
          <p:cNvSpPr/>
          <p:nvPr/>
        </p:nvSpPr>
        <p:spPr>
          <a:xfrm>
            <a:off x="7080006" y="1756440"/>
            <a:ext cx="1491167" cy="1724511"/>
          </a:xfrm>
          <a:prstGeom prst="flowChartDocument">
            <a:avLst/>
          </a:prstGeom>
          <a:gradFill flip="none" rotWithShape="1">
            <a:gsLst>
              <a:gs pos="71000">
                <a:schemeClr val="accent3">
                  <a:lumMod val="60000"/>
                  <a:lumOff val="40000"/>
                </a:schemeClr>
              </a:gs>
              <a:gs pos="51000">
                <a:srgbClr val="00B0F0"/>
              </a:gs>
              <a:gs pos="27000">
                <a:schemeClr val="accent6">
                  <a:lumMod val="60000"/>
                  <a:lumOff val="40000"/>
                </a:schemeClr>
              </a:gs>
              <a:gs pos="12000">
                <a:schemeClr val="bg2">
                  <a:lumMod val="75000"/>
                </a:schemeClr>
              </a:gs>
              <a:gs pos="100000">
                <a:schemeClr val="accent4">
                  <a:lumMod val="40000"/>
                  <a:lumOff val="6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latin typeface="Arial" panose="020B0604020202020204" pitchFamily="34" charset="0"/>
                <a:cs typeface="Arial" panose="020B0604020202020204" pitchFamily="34" charset="0"/>
              </a:rPr>
              <a:t>AVERAGE SCORE FOR EACH SCENARIO &amp; STANDARDISE TO 1</a:t>
            </a:r>
            <a:endParaRPr lang="en-ZA" sz="1400" b="1" dirty="0">
              <a:latin typeface="Arial" panose="020B0604020202020204" pitchFamily="34" charset="0"/>
              <a:cs typeface="Arial" panose="020B0604020202020204" pitchFamily="34" charset="0"/>
            </a:endParaRPr>
          </a:p>
        </p:txBody>
      </p:sp>
      <p:sp>
        <p:nvSpPr>
          <p:cNvPr id="79" name="Flowchart: Document 78"/>
          <p:cNvSpPr/>
          <p:nvPr/>
        </p:nvSpPr>
        <p:spPr>
          <a:xfrm>
            <a:off x="3052313"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0" name="Flowchart: Document 79"/>
          <p:cNvSpPr/>
          <p:nvPr/>
        </p:nvSpPr>
        <p:spPr>
          <a:xfrm>
            <a:off x="2871498"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1" name="Flowchart: Document 80"/>
          <p:cNvSpPr/>
          <p:nvPr/>
        </p:nvSpPr>
        <p:spPr>
          <a:xfrm>
            <a:off x="2671891"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2" name="TextBox 81"/>
          <p:cNvSpPr txBox="1"/>
          <p:nvPr/>
        </p:nvSpPr>
        <p:spPr>
          <a:xfrm>
            <a:off x="2719100"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83" name="TextBox 82"/>
          <p:cNvSpPr txBox="1"/>
          <p:nvPr/>
        </p:nvSpPr>
        <p:spPr>
          <a:xfrm>
            <a:off x="2529925"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84" name="TextBox 83"/>
          <p:cNvSpPr txBox="1"/>
          <p:nvPr/>
        </p:nvSpPr>
        <p:spPr>
          <a:xfrm>
            <a:off x="2741699"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85" name="TextBox 84"/>
          <p:cNvSpPr txBox="1"/>
          <p:nvPr/>
        </p:nvSpPr>
        <p:spPr>
          <a:xfrm>
            <a:off x="2968262"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86" name="Flowchart: Document 85"/>
          <p:cNvSpPr/>
          <p:nvPr/>
        </p:nvSpPr>
        <p:spPr>
          <a:xfrm>
            <a:off x="2458966"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7" name="Flowchart: Document 86"/>
          <p:cNvSpPr/>
          <p:nvPr/>
        </p:nvSpPr>
        <p:spPr>
          <a:xfrm>
            <a:off x="2383804" y="2865535"/>
            <a:ext cx="1690028" cy="958256"/>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8" name="TextBox 87"/>
          <p:cNvSpPr txBox="1"/>
          <p:nvPr/>
        </p:nvSpPr>
        <p:spPr>
          <a:xfrm>
            <a:off x="2458968"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89" name="TextBox 88"/>
          <p:cNvSpPr txBox="1"/>
          <p:nvPr/>
        </p:nvSpPr>
        <p:spPr>
          <a:xfrm>
            <a:off x="2383804"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90" name="TextBox 89"/>
          <p:cNvSpPr txBox="1"/>
          <p:nvPr/>
        </p:nvSpPr>
        <p:spPr>
          <a:xfrm>
            <a:off x="2383806" y="3210736"/>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EC FOR SC</a:t>
            </a:r>
            <a:endParaRPr lang="en-ZA" sz="1400" b="1" dirty="0">
              <a:solidFill>
                <a:schemeClr val="bg1"/>
              </a:solidFill>
              <a:latin typeface="Arial" panose="020B0604020202020204" pitchFamily="34" charset="0"/>
              <a:cs typeface="Arial" panose="020B0604020202020204" pitchFamily="34" charset="0"/>
            </a:endParaRPr>
          </a:p>
        </p:txBody>
      </p:sp>
      <p:sp>
        <p:nvSpPr>
          <p:cNvPr id="91" name="Flowchart: Document 90"/>
          <p:cNvSpPr/>
          <p:nvPr/>
        </p:nvSpPr>
        <p:spPr>
          <a:xfrm>
            <a:off x="5265688"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2" name="Flowchart: Document 91"/>
          <p:cNvSpPr/>
          <p:nvPr/>
        </p:nvSpPr>
        <p:spPr>
          <a:xfrm>
            <a:off x="5084873"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3" name="Flowchart: Document 92"/>
          <p:cNvSpPr/>
          <p:nvPr/>
        </p:nvSpPr>
        <p:spPr>
          <a:xfrm>
            <a:off x="4885266"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4" name="TextBox 93"/>
          <p:cNvSpPr txBox="1"/>
          <p:nvPr/>
        </p:nvSpPr>
        <p:spPr>
          <a:xfrm>
            <a:off x="4932475"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4743300"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96" name="TextBox 95"/>
          <p:cNvSpPr txBox="1"/>
          <p:nvPr/>
        </p:nvSpPr>
        <p:spPr>
          <a:xfrm>
            <a:off x="4955074"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97" name="TextBox 96"/>
          <p:cNvSpPr txBox="1"/>
          <p:nvPr/>
        </p:nvSpPr>
        <p:spPr>
          <a:xfrm>
            <a:off x="5181637"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98" name="Flowchart: Document 97"/>
          <p:cNvSpPr/>
          <p:nvPr/>
        </p:nvSpPr>
        <p:spPr>
          <a:xfrm>
            <a:off x="4672341"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9" name="Flowchart: Document 98"/>
          <p:cNvSpPr/>
          <p:nvPr/>
        </p:nvSpPr>
        <p:spPr>
          <a:xfrm>
            <a:off x="4589974" y="2865535"/>
            <a:ext cx="1690028" cy="958256"/>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100" name="TextBox 99"/>
          <p:cNvSpPr txBox="1"/>
          <p:nvPr/>
        </p:nvSpPr>
        <p:spPr>
          <a:xfrm>
            <a:off x="4672343"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101" name="TextBox 100"/>
          <p:cNvSpPr txBox="1"/>
          <p:nvPr/>
        </p:nvSpPr>
        <p:spPr>
          <a:xfrm>
            <a:off x="4597179"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102" name="TextBox 101"/>
          <p:cNvSpPr txBox="1"/>
          <p:nvPr/>
        </p:nvSpPr>
        <p:spPr>
          <a:xfrm>
            <a:off x="4597181" y="3210736"/>
            <a:ext cx="1690025" cy="503590"/>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COMPARE EC TO REC</a:t>
            </a:r>
            <a:endParaRPr lang="en-ZA" sz="1400" b="1" dirty="0">
              <a:solidFill>
                <a:schemeClr val="bg1"/>
              </a:solidFill>
              <a:latin typeface="Arial" panose="020B0604020202020204" pitchFamily="34" charset="0"/>
              <a:cs typeface="Arial" panose="020B0604020202020204" pitchFamily="34" charset="0"/>
            </a:endParaRPr>
          </a:p>
        </p:txBody>
      </p:sp>
      <p:cxnSp>
        <p:nvCxnSpPr>
          <p:cNvPr id="103" name="Straight Arrow Connector 102"/>
          <p:cNvCxnSpPr>
            <a:stCxn id="87" idx="2"/>
            <a:endCxn id="74" idx="0"/>
          </p:cNvCxnSpPr>
          <p:nvPr/>
        </p:nvCxnSpPr>
        <p:spPr>
          <a:xfrm>
            <a:off x="3228818" y="3760440"/>
            <a:ext cx="0" cy="8509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7099572" y="4611374"/>
            <a:ext cx="1386993"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Rank Scenarios at each EWR site</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105" name="Straight Arrow Connector 104"/>
          <p:cNvCxnSpPr>
            <a:stCxn id="78" idx="2"/>
            <a:endCxn id="104" idx="0"/>
          </p:cNvCxnSpPr>
          <p:nvPr/>
        </p:nvCxnSpPr>
        <p:spPr>
          <a:xfrm flipH="1">
            <a:off x="7793069" y="3366942"/>
            <a:ext cx="32521" cy="1244432"/>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1525742" y="4383886"/>
            <a:ext cx="192717" cy="227488"/>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602711" y="4445808"/>
            <a:ext cx="232778" cy="18856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3684294" y="4863169"/>
            <a:ext cx="973993"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endCxn id="104" idx="1"/>
          </p:cNvCxnSpPr>
          <p:nvPr/>
        </p:nvCxnSpPr>
        <p:spPr>
          <a:xfrm>
            <a:off x="6180966" y="4970891"/>
            <a:ext cx="918606"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10" name="Right Arrow 109"/>
          <p:cNvSpPr/>
          <p:nvPr/>
        </p:nvSpPr>
        <p:spPr>
          <a:xfrm>
            <a:off x="1924023" y="3276779"/>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1" name="Right Arrow 110"/>
          <p:cNvSpPr/>
          <p:nvPr/>
        </p:nvSpPr>
        <p:spPr>
          <a:xfrm>
            <a:off x="4172904" y="3292935"/>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Right Arrow 111"/>
          <p:cNvSpPr/>
          <p:nvPr/>
        </p:nvSpPr>
        <p:spPr>
          <a:xfrm>
            <a:off x="6508005" y="3284886"/>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575068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3" name="Flowchart: Document 2"/>
          <p:cNvSpPr/>
          <p:nvPr/>
        </p:nvSpPr>
        <p:spPr>
          <a:xfrm>
            <a:off x="6502400" y="1269988"/>
            <a:ext cx="2154663" cy="1681819"/>
          </a:xfrm>
          <a:prstGeom prst="flowChartDocument">
            <a:avLst/>
          </a:prstGeom>
          <a:gradFill flip="none" rotWithShape="1">
            <a:gsLst>
              <a:gs pos="71000">
                <a:schemeClr val="accent3">
                  <a:lumMod val="60000"/>
                  <a:lumOff val="40000"/>
                </a:schemeClr>
              </a:gs>
              <a:gs pos="51000">
                <a:srgbClr val="00B0F0"/>
              </a:gs>
              <a:gs pos="27000">
                <a:schemeClr val="accent6">
                  <a:lumMod val="60000"/>
                  <a:lumOff val="40000"/>
                </a:schemeClr>
              </a:gs>
              <a:gs pos="12000">
                <a:schemeClr val="bg2">
                  <a:lumMod val="75000"/>
                </a:schemeClr>
              </a:gs>
              <a:gs pos="100000">
                <a:schemeClr val="accent4">
                  <a:lumMod val="40000"/>
                  <a:lumOff val="6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Ecological ranking of scenarios per EWR site</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18955" y="1220651"/>
            <a:ext cx="4724400" cy="3483695"/>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ZA" sz="2400" b="1" dirty="0" smtClean="0">
              <a:solidFill>
                <a:schemeClr val="tx1"/>
              </a:solidFill>
              <a:latin typeface="Arial" panose="020B0604020202020204" pitchFamily="34" charset="0"/>
              <a:cs typeface="Arial" panose="020B0604020202020204" pitchFamily="34" charset="0"/>
            </a:endParaRPr>
          </a:p>
          <a:p>
            <a:pPr algn="ctr"/>
            <a:endParaRPr lang="en-ZA" sz="2400" b="1" dirty="0">
              <a:solidFill>
                <a:schemeClr val="tx1"/>
              </a:solidFill>
              <a:latin typeface="Arial" panose="020B0604020202020204" pitchFamily="34" charset="0"/>
              <a:cs typeface="Arial" panose="020B0604020202020204" pitchFamily="34" charset="0"/>
            </a:endParaRPr>
          </a:p>
          <a:p>
            <a:pPr algn="ctr"/>
            <a:r>
              <a:rPr lang="en-ZA" sz="2400" b="1" dirty="0" smtClean="0">
                <a:solidFill>
                  <a:schemeClr val="tx1"/>
                </a:solidFill>
                <a:latin typeface="Arial" panose="020B0604020202020204" pitchFamily="34" charset="0"/>
                <a:cs typeface="Arial" panose="020B0604020202020204" pitchFamily="34" charset="0"/>
              </a:rPr>
              <a:t>RELATIVE ECOLOGICAL IMPORTANCE OF SITES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PES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EIS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Locality in conservation areas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Confidence</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Length of river</a:t>
            </a:r>
          </a:p>
          <a:p>
            <a:pPr marL="285750" indent="-285750">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a:p>
            <a:pPr algn="ctr"/>
            <a:r>
              <a:rPr lang="en-ZA" sz="2400" b="1" dirty="0" smtClean="0">
                <a:solidFill>
                  <a:schemeClr val="tx1"/>
                </a:solidFill>
                <a:latin typeface="Arial" panose="020B0604020202020204" pitchFamily="34" charset="0"/>
                <a:cs typeface="Arial" panose="020B0604020202020204" pitchFamily="34" charset="0"/>
              </a:rPr>
              <a:t>WEIGHT</a:t>
            </a:r>
            <a:endParaRPr lang="en-ZA" sz="2400" dirty="0">
              <a:solidFill>
                <a:schemeClr val="tx1"/>
              </a:solidFill>
              <a:latin typeface="Arial" panose="020B0604020202020204" pitchFamily="34" charset="0"/>
              <a:cs typeface="Arial" panose="020B0604020202020204" pitchFamily="34" charset="0"/>
            </a:endParaRPr>
          </a:p>
        </p:txBody>
      </p:sp>
      <p:sp>
        <p:nvSpPr>
          <p:cNvPr id="5" name="Flowchart: Document 4"/>
          <p:cNvSpPr/>
          <p:nvPr/>
        </p:nvSpPr>
        <p:spPr>
          <a:xfrm>
            <a:off x="5766549" y="3505735"/>
            <a:ext cx="3282201" cy="1646349"/>
          </a:xfrm>
          <a:prstGeom prst="flowChartDocument">
            <a:avLst/>
          </a:prstGeom>
          <a:solidFill>
            <a:schemeClr val="accent3">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Ecological ranking of scenarios  for the system</a:t>
            </a:r>
            <a:endParaRPr lang="en-ZA" sz="2400" b="1"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4843355" y="2078204"/>
            <a:ext cx="1465389" cy="1200329"/>
          </a:xfrm>
          <a:prstGeom prst="rect">
            <a:avLst/>
          </a:prstGeom>
          <a:noFill/>
        </p:spPr>
        <p:txBody>
          <a:bodyPr wrap="square" rtlCol="0">
            <a:spAutoFit/>
          </a:bodyPr>
          <a:lstStyle/>
          <a:p>
            <a:pPr algn="ctr"/>
            <a:r>
              <a:rPr lang="en-ZA" sz="2400" b="1" dirty="0" smtClean="0">
                <a:solidFill>
                  <a:srgbClr val="FF0000"/>
                </a:solidFill>
                <a:latin typeface="Arial" panose="020B0604020202020204" pitchFamily="34" charset="0"/>
                <a:cs typeface="Arial" panose="020B0604020202020204" pitchFamily="34" charset="0"/>
              </a:rPr>
              <a:t>APPLY WEIGHT TO</a:t>
            </a:r>
            <a:endParaRPr lang="en-ZA" sz="2400" b="1"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4843355" y="1906945"/>
            <a:ext cx="1659045"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050" y="4091814"/>
            <a:ext cx="1" cy="23709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0"/>
          </p:cNvCxnSpPr>
          <p:nvPr/>
        </p:nvCxnSpPr>
        <p:spPr>
          <a:xfrm>
            <a:off x="7389705" y="2909201"/>
            <a:ext cx="17945" cy="5965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83361" y="2838135"/>
            <a:ext cx="1465389" cy="461665"/>
          </a:xfrm>
          <a:prstGeom prst="rect">
            <a:avLst/>
          </a:prstGeom>
          <a:noFill/>
        </p:spPr>
        <p:txBody>
          <a:bodyPr wrap="square" rtlCol="0">
            <a:spAutoFit/>
          </a:bodyPr>
          <a:lstStyle/>
          <a:p>
            <a:pPr algn="ctr"/>
            <a:r>
              <a:rPr lang="en-ZA" sz="2400" b="1" dirty="0" smtClean="0">
                <a:solidFill>
                  <a:srgbClr val="FF0000"/>
                </a:solidFill>
                <a:latin typeface="Arial" panose="020B0604020202020204" pitchFamily="34" charset="0"/>
                <a:cs typeface="Arial" panose="020B0604020202020204" pitchFamily="34" charset="0"/>
              </a:rPr>
              <a:t>OUTPUT</a:t>
            </a:r>
            <a:endParaRPr lang="en-ZA"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281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err="1" smtClean="0">
                <a:solidFill>
                  <a:prstClr val="white"/>
                </a:solidFill>
                <a:latin typeface="Futura Md BT" pitchFamily="34" charset="0"/>
              </a:rPr>
              <a:t>MKOMAZI</a:t>
            </a:r>
            <a:r>
              <a:rPr lang="en-ZA" altLang="en-US" sz="2600" b="1" dirty="0" smtClean="0">
                <a:solidFill>
                  <a:prstClr val="white"/>
                </a:solidFill>
                <a:latin typeface="Futura Md BT" pitchFamily="34" charset="0"/>
              </a:rPr>
              <a:t> RESULTS: MK_1_EWR</a:t>
            </a:r>
            <a:endParaRPr lang="en-ZA" altLang="en-US" sz="2600" b="1" dirty="0">
              <a:solidFill>
                <a:prstClr val="white"/>
              </a:solidFill>
              <a:latin typeface="Futura Md BT" pitchFamily="34" charset="0"/>
            </a:endParaRPr>
          </a:p>
        </p:txBody>
      </p:sp>
      <p:grpSp>
        <p:nvGrpSpPr>
          <p:cNvPr id="15" name="Group 14"/>
          <p:cNvGrpSpPr/>
          <p:nvPr/>
        </p:nvGrpSpPr>
        <p:grpSpPr>
          <a:xfrm>
            <a:off x="137741" y="741363"/>
            <a:ext cx="2410741" cy="5755690"/>
            <a:chOff x="440744" y="741363"/>
            <a:chExt cx="2410741" cy="5755690"/>
          </a:xfrm>
        </p:grpSpPr>
        <p:cxnSp>
          <p:nvCxnSpPr>
            <p:cNvPr id="4" name="Straight Arrow Connector 3"/>
            <p:cNvCxnSpPr/>
            <p:nvPr/>
          </p:nvCxnSpPr>
          <p:spPr>
            <a:xfrm flipH="1">
              <a:off x="553453" y="741363"/>
              <a:ext cx="156411" cy="5755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Isosceles Triangle 4"/>
            <p:cNvSpPr/>
            <p:nvPr/>
          </p:nvSpPr>
          <p:spPr>
            <a:xfrm rot="171882">
              <a:off x="454987" y="2063752"/>
              <a:ext cx="397042" cy="5798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6" name="5-Point Star 5"/>
            <p:cNvSpPr/>
            <p:nvPr/>
          </p:nvSpPr>
          <p:spPr>
            <a:xfrm>
              <a:off x="497099" y="2785312"/>
              <a:ext cx="369174" cy="204536"/>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7" name="5-Point Star 6"/>
            <p:cNvSpPr/>
            <p:nvPr/>
          </p:nvSpPr>
          <p:spPr>
            <a:xfrm>
              <a:off x="449282" y="3767891"/>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8" name="5-Point Star 7"/>
            <p:cNvSpPr/>
            <p:nvPr/>
          </p:nvSpPr>
          <p:spPr>
            <a:xfrm>
              <a:off x="447071" y="53761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9" name="TextBox 8"/>
            <p:cNvSpPr txBox="1"/>
            <p:nvPr/>
          </p:nvSpPr>
          <p:spPr>
            <a:xfrm>
              <a:off x="922627" y="2835959"/>
              <a:ext cx="1928858" cy="307777"/>
            </a:xfrm>
            <a:prstGeom prst="rect">
              <a:avLst/>
            </a:prstGeom>
            <a:noFill/>
          </p:spPr>
          <p:txBody>
            <a:bodyPr wrap="square" rtlCol="0">
              <a:spAutoFit/>
            </a:bodyPr>
            <a:lstStyle/>
            <a:p>
              <a:r>
                <a:rPr lang="en-ZA" sz="1400" b="1" dirty="0" smtClean="0">
                  <a:solidFill>
                    <a:srgbClr val="C00000"/>
                  </a:solidFill>
                  <a:latin typeface="Arial Black" panose="020B0A04020102020204" pitchFamily="34" charset="0"/>
                </a:rPr>
                <a:t>MK_I_EWR 1</a:t>
              </a:r>
              <a:endParaRPr lang="en-ZA" sz="1400" b="1" dirty="0">
                <a:solidFill>
                  <a:srgbClr val="C00000"/>
                </a:solidFill>
                <a:latin typeface="Arial Black" panose="020B0A04020102020204" pitchFamily="34" charset="0"/>
              </a:endParaRPr>
            </a:p>
          </p:txBody>
        </p:sp>
        <p:sp>
          <p:nvSpPr>
            <p:cNvPr id="10" name="TextBox 9"/>
            <p:cNvSpPr txBox="1"/>
            <p:nvPr/>
          </p:nvSpPr>
          <p:spPr>
            <a:xfrm>
              <a:off x="818456" y="5272871"/>
              <a:ext cx="1928858" cy="307777"/>
            </a:xfrm>
            <a:prstGeom prst="rect">
              <a:avLst/>
            </a:prstGeom>
            <a:noFill/>
          </p:spPr>
          <p:txBody>
            <a:bodyPr wrap="square" rtlCol="0">
              <a:spAutoFit/>
            </a:bodyPr>
            <a:lstStyle/>
            <a:p>
              <a:r>
                <a:rPr lang="en-ZA" sz="1400" b="1" dirty="0" smtClean="0">
                  <a:latin typeface="Futura Bk BT" panose="020B0502020204020303" pitchFamily="34" charset="0"/>
                </a:rPr>
                <a:t>MK_I_EWR 3</a:t>
              </a:r>
              <a:endParaRPr lang="en-ZA" sz="1400" b="1" dirty="0">
                <a:latin typeface="Futura Bk BT" panose="020B0502020204020303" pitchFamily="34" charset="0"/>
              </a:endParaRPr>
            </a:p>
          </p:txBody>
        </p:sp>
        <p:sp>
          <p:nvSpPr>
            <p:cNvPr id="11" name="TextBox 10"/>
            <p:cNvSpPr txBox="1"/>
            <p:nvPr/>
          </p:nvSpPr>
          <p:spPr>
            <a:xfrm>
              <a:off x="916611" y="3682405"/>
              <a:ext cx="1928858" cy="307777"/>
            </a:xfrm>
            <a:prstGeom prst="rect">
              <a:avLst/>
            </a:prstGeom>
            <a:noFill/>
          </p:spPr>
          <p:txBody>
            <a:bodyPr wrap="square" rtlCol="0">
              <a:spAutoFit/>
            </a:bodyPr>
            <a:lstStyle/>
            <a:p>
              <a:r>
                <a:rPr lang="en-ZA" sz="1400" b="1" dirty="0" smtClean="0">
                  <a:latin typeface="Futura Bk BT" panose="020B0502020204020303" pitchFamily="34" charset="0"/>
                </a:rPr>
                <a:t>MK_I_EWR 2</a:t>
              </a:r>
              <a:endParaRPr lang="en-ZA" sz="1400" b="1" dirty="0">
                <a:latin typeface="Futura Bk BT" panose="020B0502020204020303" pitchFamily="34" charset="0"/>
              </a:endParaRPr>
            </a:p>
          </p:txBody>
        </p:sp>
        <p:sp>
          <p:nvSpPr>
            <p:cNvPr id="12" name="TextBox 11"/>
            <p:cNvSpPr txBox="1"/>
            <p:nvPr/>
          </p:nvSpPr>
          <p:spPr>
            <a:xfrm>
              <a:off x="1035917" y="2076468"/>
              <a:ext cx="1262113" cy="738664"/>
            </a:xfrm>
            <a:prstGeom prst="rect">
              <a:avLst/>
            </a:prstGeom>
            <a:noFill/>
          </p:spPr>
          <p:txBody>
            <a:bodyPr wrap="square" rtlCol="0">
              <a:spAutoFit/>
            </a:bodyPr>
            <a:lstStyle/>
            <a:p>
              <a:r>
                <a:rPr lang="en-ZA" sz="1400" b="1" dirty="0" smtClean="0">
                  <a:latin typeface="Futura Bk BT" panose="020B0502020204020303" pitchFamily="34" charset="0"/>
                </a:rPr>
                <a:t>Proposed Smithfield Dam</a:t>
              </a:r>
              <a:endParaRPr lang="en-ZA" sz="1400" b="1" dirty="0">
                <a:latin typeface="Futura Bk BT" panose="020B0502020204020303" pitchFamily="34" charset="0"/>
              </a:endParaRPr>
            </a:p>
          </p:txBody>
        </p:sp>
        <p:sp>
          <p:nvSpPr>
            <p:cNvPr id="2" name="Oval 1"/>
            <p:cNvSpPr/>
            <p:nvPr/>
          </p:nvSpPr>
          <p:spPr>
            <a:xfrm>
              <a:off x="440744" y="6184232"/>
              <a:ext cx="212764" cy="312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13" name="TextBox 12"/>
            <p:cNvSpPr txBox="1"/>
            <p:nvPr/>
          </p:nvSpPr>
          <p:spPr>
            <a:xfrm>
              <a:off x="792180" y="6030343"/>
              <a:ext cx="1928858" cy="307777"/>
            </a:xfrm>
            <a:prstGeom prst="rect">
              <a:avLst/>
            </a:prstGeom>
            <a:noFill/>
          </p:spPr>
          <p:txBody>
            <a:bodyPr wrap="square" rtlCol="0">
              <a:spAutoFit/>
            </a:bodyPr>
            <a:lstStyle/>
            <a:p>
              <a:r>
                <a:rPr lang="en-ZA" sz="1400" b="1" dirty="0" smtClean="0">
                  <a:latin typeface="Futura Bk BT" panose="020B0502020204020303" pitchFamily="34" charset="0"/>
                </a:rPr>
                <a:t>Estuary</a:t>
              </a:r>
              <a:endParaRPr lang="en-ZA" sz="1400" b="1" dirty="0">
                <a:latin typeface="Futura Bk BT" panose="020B0502020204020303" pitchFamily="34" charset="0"/>
              </a:endParaRPr>
            </a:p>
          </p:txBody>
        </p:sp>
        <p:sp>
          <p:nvSpPr>
            <p:cNvPr id="14" name="TextBox 13"/>
            <p:cNvSpPr txBox="1"/>
            <p:nvPr/>
          </p:nvSpPr>
          <p:spPr>
            <a:xfrm>
              <a:off x="866272" y="5768749"/>
              <a:ext cx="1928858" cy="307777"/>
            </a:xfrm>
            <a:prstGeom prst="rect">
              <a:avLst/>
            </a:prstGeom>
            <a:noFill/>
          </p:spPr>
          <p:txBody>
            <a:bodyPr wrap="square" rtlCol="0">
              <a:spAutoFit/>
            </a:bodyPr>
            <a:lstStyle/>
            <a:p>
              <a:r>
                <a:rPr lang="en-ZA" sz="1400" b="1" dirty="0" smtClean="0">
                  <a:latin typeface="Futura Bk BT" panose="020B0502020204020303" pitchFamily="34" charset="0"/>
                </a:rPr>
                <a:t>Sappi</a:t>
              </a:r>
              <a:endParaRPr lang="en-ZA" sz="1400" b="1" dirty="0">
                <a:latin typeface="Futura Bk BT" panose="020B0502020204020303" pitchFamily="34" charset="0"/>
              </a:endParaRPr>
            </a:p>
          </p:txBody>
        </p:sp>
        <p:cxnSp>
          <p:nvCxnSpPr>
            <p:cNvPr id="16" name="Straight Arrow Connector 15"/>
            <p:cNvCxnSpPr>
              <a:stCxn id="14" idx="1"/>
              <a:endCxn id="2" idx="0"/>
            </p:cNvCxnSpPr>
            <p:nvPr/>
          </p:nvCxnSpPr>
          <p:spPr>
            <a:xfrm flipH="1">
              <a:off x="547126" y="5922638"/>
              <a:ext cx="319146" cy="261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7"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068" y="1081276"/>
            <a:ext cx="2735788" cy="5373230"/>
          </a:xfrm>
          <a:prstGeom prst="rect">
            <a:avLst/>
          </a:prstGeom>
          <a:noFill/>
        </p:spPr>
      </p:pic>
      <p:sp>
        <p:nvSpPr>
          <p:cNvPr id="18" name="TextBox 17"/>
          <p:cNvSpPr txBox="1"/>
          <p:nvPr/>
        </p:nvSpPr>
        <p:spPr>
          <a:xfrm>
            <a:off x="4090737" y="625445"/>
            <a:ext cx="5093565" cy="5940088"/>
          </a:xfrm>
          <a:prstGeom prst="rect">
            <a:avLst/>
          </a:prstGeom>
          <a:noFill/>
        </p:spPr>
        <p:txBody>
          <a:bodyPr wrap="square" rtlCol="0">
            <a:spAutoFit/>
          </a:bodyPr>
          <a:lstStyle/>
          <a:p>
            <a:pPr marL="285750" indent="-285750">
              <a:buFont typeface="Wingdings" panose="05000000000000000000" pitchFamily="2" charset="2"/>
              <a:buChar char="Ø"/>
            </a:pPr>
            <a:r>
              <a:rPr lang="en-GB" sz="2000" dirty="0" err="1" smtClean="0">
                <a:latin typeface="Arial" panose="020B0604020202020204" pitchFamily="34" charset="0"/>
                <a:cs typeface="Arial" panose="020B0604020202020204" pitchFamily="34" charset="0"/>
              </a:rPr>
              <a:t>Geomorp</a:t>
            </a:r>
            <a:r>
              <a:rPr lang="en-GB" sz="2000" dirty="0" smtClean="0">
                <a:latin typeface="Arial" panose="020B0604020202020204" pitchFamily="34" charset="0"/>
                <a:cs typeface="Arial" panose="020B0604020202020204" pitchFamily="34" charset="0"/>
              </a:rPr>
              <a:t>: Impact </a:t>
            </a:r>
            <a:r>
              <a:rPr lang="en-GB" sz="2000" dirty="0">
                <a:latin typeface="Arial" panose="020B0604020202020204" pitchFamily="34" charset="0"/>
                <a:cs typeface="Arial" panose="020B0604020202020204" pitchFamily="34" charset="0"/>
              </a:rPr>
              <a:t>of the dam on sedimentation and possible erosion and accumulation of fines.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Results in habitat changes.</a:t>
            </a: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Lack </a:t>
            </a:r>
            <a:r>
              <a:rPr lang="en-GB" sz="2000" dirty="0">
                <a:latin typeface="Arial" panose="020B0604020202020204" pitchFamily="34" charset="0"/>
                <a:cs typeface="Arial" panose="020B0604020202020204" pitchFamily="34" charset="0"/>
              </a:rPr>
              <a:t>of fast flowing habitats and possible reduction and/or eradication of </a:t>
            </a:r>
            <a:r>
              <a:rPr lang="en-GB" sz="2000" dirty="0" smtClean="0">
                <a:latin typeface="Arial" panose="020B0604020202020204" pitchFamily="34" charset="0"/>
                <a:cs typeface="Arial" panose="020B0604020202020204" pitchFamily="34" charset="0"/>
              </a:rPr>
              <a:t>ANAT and </a:t>
            </a:r>
            <a:r>
              <a:rPr lang="en-GB" sz="2000" dirty="0" err="1" smtClean="0">
                <a:latin typeface="Arial" panose="020B0604020202020204" pitchFamily="34" charset="0"/>
                <a:cs typeface="Arial" panose="020B0604020202020204" pitchFamily="34" charset="0"/>
              </a:rPr>
              <a:t>BNAT</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Sc</a:t>
            </a:r>
            <a:r>
              <a:rPr lang="en-GB" sz="2000" dirty="0" smtClean="0">
                <a:latin typeface="Arial" panose="020B0604020202020204" pitchFamily="34" charset="0"/>
                <a:cs typeface="Arial" panose="020B0604020202020204" pitchFamily="34" charset="0"/>
              </a:rPr>
              <a:t> 2&amp;4 – no </a:t>
            </a:r>
            <a:r>
              <a:rPr lang="en-GB" sz="2000" dirty="0" err="1" smtClean="0">
                <a:latin typeface="Arial" panose="020B0604020202020204" pitchFamily="34" charset="0"/>
                <a:cs typeface="Arial" panose="020B0604020202020204" pitchFamily="34" charset="0"/>
              </a:rPr>
              <a:t>EWR</a:t>
            </a:r>
            <a:r>
              <a:rPr lang="en-GB" sz="20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Scenarios </a:t>
            </a:r>
            <a:r>
              <a:rPr lang="en-GB" sz="2000" dirty="0">
                <a:latin typeface="Arial" panose="020B0604020202020204" pitchFamily="34" charset="0"/>
                <a:cs typeface="Arial" panose="020B0604020202020204" pitchFamily="34" charset="0"/>
              </a:rPr>
              <a:t>that include EWR releases are an improvement, but the unseasonal releases and at times higher flows than natural are problematic</a:t>
            </a:r>
            <a:r>
              <a:rPr lang="en-GB" sz="20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Most </a:t>
            </a:r>
            <a:r>
              <a:rPr lang="en-GB" sz="2000" dirty="0" smtClean="0">
                <a:latin typeface="Arial" panose="020B0604020202020204" pitchFamily="34" charset="0"/>
                <a:cs typeface="Arial" panose="020B0604020202020204" pitchFamily="34" charset="0"/>
              </a:rPr>
              <a:t>scenarios </a:t>
            </a:r>
            <a:r>
              <a:rPr lang="en-GB" sz="2000" dirty="0">
                <a:latin typeface="Arial" panose="020B0604020202020204" pitchFamily="34" charset="0"/>
                <a:cs typeface="Arial" panose="020B0604020202020204" pitchFamily="34" charset="0"/>
              </a:rPr>
              <a:t>meet the ecological objectives in terms of </a:t>
            </a:r>
            <a:r>
              <a:rPr lang="en-GB" sz="2000" dirty="0" err="1">
                <a:latin typeface="Arial" panose="020B0604020202020204" pitchFamily="34" charset="0"/>
                <a:cs typeface="Arial" panose="020B0604020202020204" pitchFamily="34" charset="0"/>
              </a:rPr>
              <a:t>EcoStatus</a:t>
            </a:r>
            <a:r>
              <a:rPr lang="en-GB" sz="2000" dirty="0">
                <a:latin typeface="Arial" panose="020B0604020202020204" pitchFamily="34" charset="0"/>
                <a:cs typeface="Arial" panose="020B0604020202020204" pitchFamily="34" charset="0"/>
              </a:rPr>
              <a:t> except for </a:t>
            </a:r>
            <a:r>
              <a:rPr lang="en-GB" sz="2000" dirty="0" err="1">
                <a:latin typeface="Arial" panose="020B0604020202020204" pitchFamily="34" charset="0"/>
                <a:cs typeface="Arial" panose="020B0604020202020204" pitchFamily="34" charset="0"/>
              </a:rPr>
              <a:t>Sc</a:t>
            </a:r>
            <a:r>
              <a:rPr lang="en-GB" sz="2000" dirty="0">
                <a:latin typeface="Arial" panose="020B0604020202020204" pitchFamily="34" charset="0"/>
                <a:cs typeface="Arial" panose="020B0604020202020204" pitchFamily="34" charset="0"/>
              </a:rPr>
              <a:t> MK4 and </a:t>
            </a:r>
            <a:r>
              <a:rPr lang="en-GB" sz="2000" dirty="0" smtClean="0">
                <a:latin typeface="Arial" panose="020B0604020202020204" pitchFamily="34" charset="0"/>
                <a:cs typeface="Arial" panose="020B0604020202020204" pitchFamily="34" charset="0"/>
              </a:rPr>
              <a:t>MK2 (no </a:t>
            </a:r>
            <a:r>
              <a:rPr lang="en-GB" sz="2000" dirty="0" err="1" smtClean="0">
                <a:latin typeface="Arial" panose="020B0604020202020204" pitchFamily="34" charset="0"/>
                <a:cs typeface="Arial" panose="020B0604020202020204" pitchFamily="34" charset="0"/>
              </a:rPr>
              <a:t>EWR</a:t>
            </a:r>
            <a:r>
              <a:rPr lang="en-GB" sz="2000" dirty="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None of the scenarios meet the ecological objectives for all the components.  </a:t>
            </a:r>
            <a:r>
              <a:rPr lang="en-GB" sz="2000" b="1" dirty="0" err="1">
                <a:solidFill>
                  <a:srgbClr val="C00000"/>
                </a:solidFill>
                <a:latin typeface="Arial" panose="020B0604020202020204" pitchFamily="34" charset="0"/>
                <a:cs typeface="Arial" panose="020B0604020202020204" pitchFamily="34" charset="0"/>
              </a:rPr>
              <a:t>Sc</a:t>
            </a:r>
            <a:r>
              <a:rPr lang="en-GB" sz="2000" b="1" dirty="0">
                <a:solidFill>
                  <a:srgbClr val="C00000"/>
                </a:solidFill>
                <a:latin typeface="Arial" panose="020B0604020202020204" pitchFamily="34" charset="0"/>
                <a:cs typeface="Arial" panose="020B0604020202020204" pitchFamily="34" charset="0"/>
              </a:rPr>
              <a:t> Mk 21 </a:t>
            </a:r>
            <a:r>
              <a:rPr lang="en-GB" sz="2000" dirty="0">
                <a:latin typeface="Arial" panose="020B0604020202020204" pitchFamily="34" charset="0"/>
                <a:cs typeface="Arial" panose="020B0604020202020204" pitchFamily="34" charset="0"/>
              </a:rPr>
              <a:t>are the best of the options overall and is therefore ranked the </a:t>
            </a:r>
            <a:r>
              <a:rPr lang="en-GB" sz="2000" dirty="0" smtClean="0">
                <a:latin typeface="Arial" panose="020B0604020202020204" pitchFamily="34" charset="0"/>
                <a:cs typeface="Arial" panose="020B0604020202020204" pitchFamily="34" charset="0"/>
              </a:rPr>
              <a:t>highest</a:t>
            </a:r>
            <a:endParaRPr lang="en-ZA" sz="2000" dirty="0">
              <a:latin typeface="Arial" panose="020B0604020202020204" pitchFamily="34" charset="0"/>
              <a:cs typeface="Arial" panose="020B0604020202020204" pitchFamily="34" charset="0"/>
            </a:endParaRPr>
          </a:p>
        </p:txBody>
      </p:sp>
      <p:sp>
        <p:nvSpPr>
          <p:cNvPr id="19" name="TextBox 18"/>
          <p:cNvSpPr txBox="1"/>
          <p:nvPr/>
        </p:nvSpPr>
        <p:spPr>
          <a:xfrm>
            <a:off x="3872076" y="6242836"/>
            <a:ext cx="437322" cy="369332"/>
          </a:xfrm>
          <a:prstGeom prst="rect">
            <a:avLst/>
          </a:prstGeom>
          <a:solidFill>
            <a:srgbClr val="00B050"/>
          </a:solidFill>
        </p:spPr>
        <p:txBody>
          <a:bodyPr wrap="square" rtlCol="0">
            <a:spAutoFit/>
          </a:bodyPr>
          <a:lstStyle/>
          <a:p>
            <a:r>
              <a:rPr lang="en-ZA" dirty="0" smtClean="0">
                <a:latin typeface="Arial Black" panose="020B0A04020102020204" pitchFamily="34" charset="0"/>
              </a:rPr>
              <a:t>D</a:t>
            </a:r>
            <a:endParaRPr lang="en-ZA" dirty="0">
              <a:latin typeface="Arial Black" panose="020B0A04020102020204" pitchFamily="34" charset="0"/>
            </a:endParaRPr>
          </a:p>
        </p:txBody>
      </p:sp>
      <p:cxnSp>
        <p:nvCxnSpPr>
          <p:cNvPr id="20" name="Straight Arrow Connector 19"/>
          <p:cNvCxnSpPr/>
          <p:nvPr/>
        </p:nvCxnSpPr>
        <p:spPr>
          <a:xfrm flipH="1" flipV="1">
            <a:off x="3386899" y="6184232"/>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565755" y="5352298"/>
            <a:ext cx="670949" cy="369332"/>
          </a:xfrm>
          <a:prstGeom prst="rect">
            <a:avLst/>
          </a:prstGeom>
          <a:solidFill>
            <a:srgbClr val="00B050"/>
          </a:solidFill>
        </p:spPr>
        <p:txBody>
          <a:bodyPr wrap="square" rtlCol="0">
            <a:spAutoFit/>
          </a:bodyPr>
          <a:lstStyle/>
          <a:p>
            <a:r>
              <a:rPr lang="en-ZA" dirty="0" smtClean="0">
                <a:latin typeface="Arial Black" panose="020B0A04020102020204" pitchFamily="34" charset="0"/>
              </a:rPr>
              <a:t>C/D</a:t>
            </a:r>
            <a:endParaRPr lang="en-ZA" dirty="0">
              <a:latin typeface="Arial Black" panose="020B0A04020102020204" pitchFamily="34" charset="0"/>
            </a:endParaRPr>
          </a:p>
        </p:txBody>
      </p:sp>
      <p:cxnSp>
        <p:nvCxnSpPr>
          <p:cNvPr id="22" name="Straight Arrow Connector 21"/>
          <p:cNvCxnSpPr/>
          <p:nvPr/>
        </p:nvCxnSpPr>
        <p:spPr>
          <a:xfrm flipH="1" flipV="1">
            <a:off x="3193095" y="5282726"/>
            <a:ext cx="372660" cy="2979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866060" y="3583225"/>
            <a:ext cx="437322" cy="369332"/>
          </a:xfrm>
          <a:prstGeom prst="rect">
            <a:avLst/>
          </a:prstGeom>
          <a:solidFill>
            <a:srgbClr val="00FF00"/>
          </a:solidFill>
        </p:spPr>
        <p:txBody>
          <a:bodyPr wrap="square" rtlCol="0">
            <a:spAutoFit/>
          </a:bodyPr>
          <a:lstStyle/>
          <a:p>
            <a:r>
              <a:rPr lang="en-ZA" dirty="0">
                <a:latin typeface="Arial Black" panose="020B0A04020102020204" pitchFamily="34" charset="0"/>
              </a:rPr>
              <a:t>C</a:t>
            </a:r>
          </a:p>
        </p:txBody>
      </p:sp>
      <p:cxnSp>
        <p:nvCxnSpPr>
          <p:cNvPr id="25" name="Straight Arrow Connector 24"/>
          <p:cNvCxnSpPr/>
          <p:nvPr/>
        </p:nvCxnSpPr>
        <p:spPr>
          <a:xfrm flipH="1" flipV="1">
            <a:off x="3259772" y="3513652"/>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10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err="1" smtClean="0">
                <a:solidFill>
                  <a:prstClr val="white"/>
                </a:solidFill>
                <a:latin typeface="Futura Md BT" pitchFamily="34" charset="0"/>
              </a:rPr>
              <a:t>MKOMAZI</a:t>
            </a:r>
            <a:r>
              <a:rPr lang="en-ZA" altLang="en-US" sz="2600" b="1" dirty="0" smtClean="0">
                <a:solidFill>
                  <a:prstClr val="white"/>
                </a:solidFill>
                <a:latin typeface="Futura Md BT" pitchFamily="34" charset="0"/>
              </a:rPr>
              <a:t> RESULTS: MK_2_EWR</a:t>
            </a:r>
            <a:endParaRPr lang="en-ZA" altLang="en-US" sz="2600" b="1" dirty="0">
              <a:solidFill>
                <a:prstClr val="white"/>
              </a:solidFill>
              <a:latin typeface="Futura Md BT" pitchFamily="34" charset="0"/>
            </a:endParaRPr>
          </a:p>
        </p:txBody>
      </p:sp>
      <p:pic>
        <p:nvPicPr>
          <p:cNvPr id="19" name="Pictur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038" y="1109494"/>
            <a:ext cx="2906802" cy="5387559"/>
          </a:xfrm>
          <a:prstGeom prst="rect">
            <a:avLst/>
          </a:prstGeom>
          <a:noFill/>
        </p:spPr>
      </p:pic>
      <p:grpSp>
        <p:nvGrpSpPr>
          <p:cNvPr id="15" name="Group 14"/>
          <p:cNvGrpSpPr/>
          <p:nvPr/>
        </p:nvGrpSpPr>
        <p:grpSpPr>
          <a:xfrm>
            <a:off x="137741" y="741363"/>
            <a:ext cx="2410741" cy="5755690"/>
            <a:chOff x="440744" y="741363"/>
            <a:chExt cx="2410741" cy="5755690"/>
          </a:xfrm>
        </p:grpSpPr>
        <p:cxnSp>
          <p:nvCxnSpPr>
            <p:cNvPr id="4" name="Straight Arrow Connector 3"/>
            <p:cNvCxnSpPr/>
            <p:nvPr/>
          </p:nvCxnSpPr>
          <p:spPr>
            <a:xfrm flipH="1">
              <a:off x="553453" y="741363"/>
              <a:ext cx="156411" cy="5755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Isosceles Triangle 4"/>
            <p:cNvSpPr/>
            <p:nvPr/>
          </p:nvSpPr>
          <p:spPr>
            <a:xfrm rot="171882">
              <a:off x="454987" y="2063752"/>
              <a:ext cx="397042" cy="5798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6" name="5-Point Star 5"/>
            <p:cNvSpPr/>
            <p:nvPr/>
          </p:nvSpPr>
          <p:spPr>
            <a:xfrm>
              <a:off x="497099" y="27853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7" name="5-Point Star 6"/>
            <p:cNvSpPr/>
            <p:nvPr/>
          </p:nvSpPr>
          <p:spPr>
            <a:xfrm>
              <a:off x="449282" y="3767891"/>
              <a:ext cx="369174" cy="204536"/>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8" name="5-Point Star 7"/>
            <p:cNvSpPr/>
            <p:nvPr/>
          </p:nvSpPr>
          <p:spPr>
            <a:xfrm>
              <a:off x="447071" y="53761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9" name="TextBox 8"/>
            <p:cNvSpPr txBox="1"/>
            <p:nvPr/>
          </p:nvSpPr>
          <p:spPr>
            <a:xfrm>
              <a:off x="922627" y="2835959"/>
              <a:ext cx="1928858" cy="307777"/>
            </a:xfrm>
            <a:prstGeom prst="rect">
              <a:avLst/>
            </a:prstGeom>
            <a:noFill/>
          </p:spPr>
          <p:txBody>
            <a:bodyPr wrap="square" rtlCol="0">
              <a:spAutoFit/>
            </a:bodyPr>
            <a:lstStyle>
              <a:defPPr>
                <a:defRPr lang="en-US"/>
              </a:defPPr>
              <a:lvl1pPr>
                <a:defRPr sz="1400" b="1">
                  <a:latin typeface="Futura Bk BT" panose="020B0502020204020303" pitchFamily="34" charset="0"/>
                </a:defRPr>
              </a:lvl1pPr>
            </a:lstStyle>
            <a:p>
              <a:r>
                <a:rPr lang="en-ZA" dirty="0"/>
                <a:t>MK_I_EWR 1</a:t>
              </a:r>
            </a:p>
          </p:txBody>
        </p:sp>
        <p:sp>
          <p:nvSpPr>
            <p:cNvPr id="10" name="TextBox 9"/>
            <p:cNvSpPr txBox="1"/>
            <p:nvPr/>
          </p:nvSpPr>
          <p:spPr>
            <a:xfrm>
              <a:off x="818456" y="5272871"/>
              <a:ext cx="1928858" cy="307777"/>
            </a:xfrm>
            <a:prstGeom prst="rect">
              <a:avLst/>
            </a:prstGeom>
            <a:noFill/>
          </p:spPr>
          <p:txBody>
            <a:bodyPr wrap="square" rtlCol="0">
              <a:spAutoFit/>
            </a:bodyPr>
            <a:lstStyle/>
            <a:p>
              <a:r>
                <a:rPr lang="en-ZA" sz="1400" b="1" dirty="0" smtClean="0">
                  <a:latin typeface="Futura Bk BT" panose="020B0502020204020303" pitchFamily="34" charset="0"/>
                </a:rPr>
                <a:t>MK_I_EWR 3</a:t>
              </a:r>
              <a:endParaRPr lang="en-ZA" sz="1400" b="1" dirty="0">
                <a:latin typeface="Futura Bk BT" panose="020B0502020204020303" pitchFamily="34" charset="0"/>
              </a:endParaRPr>
            </a:p>
          </p:txBody>
        </p:sp>
        <p:sp>
          <p:nvSpPr>
            <p:cNvPr id="11" name="TextBox 10"/>
            <p:cNvSpPr txBox="1"/>
            <p:nvPr/>
          </p:nvSpPr>
          <p:spPr>
            <a:xfrm>
              <a:off x="916611" y="3682405"/>
              <a:ext cx="1928858" cy="307777"/>
            </a:xfrm>
            <a:prstGeom prst="rect">
              <a:avLst/>
            </a:prstGeom>
            <a:noFill/>
          </p:spPr>
          <p:txBody>
            <a:bodyPr wrap="square" rtlCol="0">
              <a:spAutoFit/>
            </a:bodyPr>
            <a:lstStyle>
              <a:defPPr>
                <a:defRPr lang="en-US"/>
              </a:defPPr>
              <a:lvl1pPr>
                <a:defRPr sz="1400" b="1">
                  <a:solidFill>
                    <a:srgbClr val="C00000"/>
                  </a:solidFill>
                  <a:latin typeface="Arial Black" panose="020B0A04020102020204" pitchFamily="34" charset="0"/>
                </a:defRPr>
              </a:lvl1pPr>
            </a:lstStyle>
            <a:p>
              <a:r>
                <a:rPr lang="en-ZA" dirty="0"/>
                <a:t>MK_I_EWR 2</a:t>
              </a:r>
            </a:p>
          </p:txBody>
        </p:sp>
        <p:sp>
          <p:nvSpPr>
            <p:cNvPr id="12" name="TextBox 11"/>
            <p:cNvSpPr txBox="1"/>
            <p:nvPr/>
          </p:nvSpPr>
          <p:spPr>
            <a:xfrm>
              <a:off x="1035917" y="2076468"/>
              <a:ext cx="1262113" cy="738664"/>
            </a:xfrm>
            <a:prstGeom prst="rect">
              <a:avLst/>
            </a:prstGeom>
            <a:noFill/>
          </p:spPr>
          <p:txBody>
            <a:bodyPr wrap="square" rtlCol="0">
              <a:spAutoFit/>
            </a:bodyPr>
            <a:lstStyle/>
            <a:p>
              <a:r>
                <a:rPr lang="en-ZA" sz="1400" b="1" dirty="0" smtClean="0">
                  <a:latin typeface="Futura Bk BT" panose="020B0502020204020303" pitchFamily="34" charset="0"/>
                </a:rPr>
                <a:t>Proposed Smithfield Dam</a:t>
              </a:r>
              <a:endParaRPr lang="en-ZA" sz="1400" b="1" dirty="0">
                <a:latin typeface="Futura Bk BT" panose="020B0502020204020303" pitchFamily="34" charset="0"/>
              </a:endParaRPr>
            </a:p>
          </p:txBody>
        </p:sp>
        <p:sp>
          <p:nvSpPr>
            <p:cNvPr id="2" name="Oval 1"/>
            <p:cNvSpPr/>
            <p:nvPr/>
          </p:nvSpPr>
          <p:spPr>
            <a:xfrm>
              <a:off x="440744" y="6184232"/>
              <a:ext cx="212764" cy="312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13" name="TextBox 12"/>
            <p:cNvSpPr txBox="1"/>
            <p:nvPr/>
          </p:nvSpPr>
          <p:spPr>
            <a:xfrm>
              <a:off x="792180" y="6030343"/>
              <a:ext cx="1928858" cy="307777"/>
            </a:xfrm>
            <a:prstGeom prst="rect">
              <a:avLst/>
            </a:prstGeom>
            <a:noFill/>
          </p:spPr>
          <p:txBody>
            <a:bodyPr wrap="square" rtlCol="0">
              <a:spAutoFit/>
            </a:bodyPr>
            <a:lstStyle/>
            <a:p>
              <a:r>
                <a:rPr lang="en-ZA" sz="1400" b="1" dirty="0" smtClean="0">
                  <a:latin typeface="Futura Bk BT" panose="020B0502020204020303" pitchFamily="34" charset="0"/>
                </a:rPr>
                <a:t>Estuary</a:t>
              </a:r>
              <a:endParaRPr lang="en-ZA" sz="1400" b="1" dirty="0">
                <a:latin typeface="Futura Bk BT" panose="020B0502020204020303" pitchFamily="34" charset="0"/>
              </a:endParaRPr>
            </a:p>
          </p:txBody>
        </p:sp>
        <p:sp>
          <p:nvSpPr>
            <p:cNvPr id="14" name="TextBox 13"/>
            <p:cNvSpPr txBox="1"/>
            <p:nvPr/>
          </p:nvSpPr>
          <p:spPr>
            <a:xfrm>
              <a:off x="866272" y="5768749"/>
              <a:ext cx="1928858" cy="307777"/>
            </a:xfrm>
            <a:prstGeom prst="rect">
              <a:avLst/>
            </a:prstGeom>
            <a:noFill/>
          </p:spPr>
          <p:txBody>
            <a:bodyPr wrap="square" rtlCol="0">
              <a:spAutoFit/>
            </a:bodyPr>
            <a:lstStyle/>
            <a:p>
              <a:r>
                <a:rPr lang="en-ZA" sz="1400" b="1" dirty="0" smtClean="0">
                  <a:latin typeface="Futura Bk BT" panose="020B0502020204020303" pitchFamily="34" charset="0"/>
                </a:rPr>
                <a:t>Sappi</a:t>
              </a:r>
              <a:endParaRPr lang="en-ZA" sz="1400" b="1" dirty="0">
                <a:latin typeface="Futura Bk BT" panose="020B0502020204020303" pitchFamily="34" charset="0"/>
              </a:endParaRPr>
            </a:p>
          </p:txBody>
        </p:sp>
        <p:cxnSp>
          <p:nvCxnSpPr>
            <p:cNvPr id="16" name="Straight Arrow Connector 15"/>
            <p:cNvCxnSpPr>
              <a:stCxn id="14" idx="1"/>
              <a:endCxn id="2" idx="0"/>
            </p:cNvCxnSpPr>
            <p:nvPr/>
          </p:nvCxnSpPr>
          <p:spPr>
            <a:xfrm flipH="1">
              <a:off x="547126" y="5922638"/>
              <a:ext cx="319146" cy="261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090737" y="625445"/>
            <a:ext cx="5093565" cy="6863417"/>
          </a:xfrm>
          <a:prstGeom prst="rect">
            <a:avLst/>
          </a:prstGeom>
          <a:noFill/>
        </p:spPr>
        <p:txBody>
          <a:bodyPr wrap="square" rtlCol="0">
            <a:spAutoFit/>
          </a:bodyPr>
          <a:lstStyle/>
          <a:p>
            <a:pPr marL="285750" indent="-285750">
              <a:buFont typeface="Wingdings" panose="05000000000000000000" pitchFamily="2" charset="2"/>
              <a:buChar char="Ø"/>
            </a:pPr>
            <a:r>
              <a:rPr lang="en-GB" sz="2000" dirty="0" err="1" smtClean="0">
                <a:latin typeface="Arial" panose="020B0604020202020204" pitchFamily="34" charset="0"/>
                <a:cs typeface="Arial" panose="020B0604020202020204" pitchFamily="34" charset="0"/>
              </a:rPr>
              <a:t>Geomorp</a:t>
            </a:r>
            <a:r>
              <a:rPr lang="en-GB" sz="2000" dirty="0" smtClean="0">
                <a:latin typeface="Arial" panose="020B0604020202020204" pitchFamily="34" charset="0"/>
                <a:cs typeface="Arial" panose="020B0604020202020204" pitchFamily="34" charset="0"/>
              </a:rPr>
              <a:t>: Impact </a:t>
            </a:r>
            <a:r>
              <a:rPr lang="en-GB" sz="2000" dirty="0">
                <a:latin typeface="Arial" panose="020B0604020202020204" pitchFamily="34" charset="0"/>
                <a:cs typeface="Arial" panose="020B0604020202020204" pitchFamily="34" charset="0"/>
              </a:rPr>
              <a:t>of the dam on sedimentation and possible erosion and accumulation of fines.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Results in habitat changes.</a:t>
            </a: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other scenarios include increased high flows in the dry season with a loss of slow habitats which impact </a:t>
            </a:r>
            <a:r>
              <a:rPr lang="en-GB" sz="2000" dirty="0" smtClean="0">
                <a:latin typeface="Arial" panose="020B0604020202020204" pitchFamily="34" charset="0"/>
                <a:cs typeface="Arial" panose="020B0604020202020204" pitchFamily="34" charset="0"/>
              </a:rPr>
              <a:t>on fish.</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None of the scenarios meet the ecological objectives.  Although </a:t>
            </a:r>
            <a:r>
              <a:rPr lang="en-GB" sz="2000" dirty="0" err="1">
                <a:latin typeface="Arial" panose="020B0604020202020204" pitchFamily="34" charset="0"/>
                <a:cs typeface="Arial" panose="020B0604020202020204" pitchFamily="34" charset="0"/>
              </a:rPr>
              <a:t>Sc</a:t>
            </a:r>
            <a:r>
              <a:rPr lang="en-GB" sz="2000" dirty="0">
                <a:latin typeface="Arial" panose="020B0604020202020204" pitchFamily="34" charset="0"/>
                <a:cs typeface="Arial" panose="020B0604020202020204" pitchFamily="34" charset="0"/>
              </a:rPr>
              <a:t> MK21, 41 and 42 results in the same </a:t>
            </a:r>
            <a:r>
              <a:rPr lang="en-GB" sz="2000" dirty="0" err="1">
                <a:latin typeface="Arial" panose="020B0604020202020204" pitchFamily="34" charset="0"/>
                <a:cs typeface="Arial" panose="020B0604020202020204" pitchFamily="34" charset="0"/>
              </a:rPr>
              <a:t>EcoStatus</a:t>
            </a:r>
            <a:r>
              <a:rPr lang="en-GB" sz="2000" dirty="0">
                <a:latin typeface="Arial" panose="020B0604020202020204" pitchFamily="34" charset="0"/>
                <a:cs typeface="Arial" panose="020B0604020202020204" pitchFamily="34" charset="0"/>
              </a:rPr>
              <a:t>, the </a:t>
            </a:r>
            <a:r>
              <a:rPr lang="en-GB" sz="2000" dirty="0" err="1">
                <a:latin typeface="Arial" panose="020B0604020202020204" pitchFamily="34" charset="0"/>
                <a:cs typeface="Arial" panose="020B0604020202020204" pitchFamily="34" charset="0"/>
              </a:rPr>
              <a:t>instream</a:t>
            </a:r>
            <a:r>
              <a:rPr lang="en-GB" sz="2000" dirty="0">
                <a:latin typeface="Arial" panose="020B0604020202020204" pitchFamily="34" charset="0"/>
                <a:cs typeface="Arial" panose="020B0604020202020204" pitchFamily="34" charset="0"/>
              </a:rPr>
              <a:t> biota are impacted by the reduced wet season base flows and reduced floods.  </a:t>
            </a:r>
            <a:r>
              <a:rPr lang="en-GB" sz="2000" b="1" dirty="0" err="1">
                <a:solidFill>
                  <a:srgbClr val="C00000"/>
                </a:solidFill>
                <a:latin typeface="Arial" panose="020B0604020202020204" pitchFamily="34" charset="0"/>
                <a:cs typeface="Arial" panose="020B0604020202020204" pitchFamily="34" charset="0"/>
              </a:rPr>
              <a:t>Sc</a:t>
            </a:r>
            <a:r>
              <a:rPr lang="en-GB" sz="2000" b="1" dirty="0">
                <a:solidFill>
                  <a:srgbClr val="C00000"/>
                </a:solidFill>
                <a:latin typeface="Arial" panose="020B0604020202020204" pitchFamily="34" charset="0"/>
                <a:cs typeface="Arial" panose="020B0604020202020204" pitchFamily="34" charset="0"/>
              </a:rPr>
              <a:t> MK41</a:t>
            </a:r>
            <a:r>
              <a:rPr lang="en-GB" sz="2000" dirty="0">
                <a:latin typeface="Arial" panose="020B0604020202020204" pitchFamily="34" charset="0"/>
                <a:cs typeface="Arial" panose="020B0604020202020204" pitchFamily="34" charset="0"/>
              </a:rPr>
              <a:t> is the best scenario of these three scenarios because it provides more flows during wet season.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Scenario MK2 and MK4 </a:t>
            </a:r>
            <a:r>
              <a:rPr lang="en-GB" sz="2000" dirty="0" smtClean="0">
                <a:latin typeface="Arial" panose="020B0604020202020204" pitchFamily="34" charset="0"/>
                <a:cs typeface="Arial" panose="020B0604020202020204" pitchFamily="34" charset="0"/>
              </a:rPr>
              <a:t>have </a:t>
            </a:r>
            <a:r>
              <a:rPr lang="en-GB" sz="2000" dirty="0">
                <a:latin typeface="Arial" panose="020B0604020202020204" pitchFamily="34" charset="0"/>
                <a:cs typeface="Arial" panose="020B0604020202020204" pitchFamily="34" charset="0"/>
              </a:rPr>
              <a:t>the worst impact due to reductions in </a:t>
            </a:r>
            <a:r>
              <a:rPr lang="en-GB" sz="2000" dirty="0" err="1">
                <a:latin typeface="Arial" panose="020B0604020202020204" pitchFamily="34" charset="0"/>
                <a:cs typeface="Arial" panose="020B0604020202020204" pitchFamily="34" charset="0"/>
              </a:rPr>
              <a:t>baseflows</a:t>
            </a:r>
            <a:r>
              <a:rPr lang="en-GB" sz="2000" dirty="0">
                <a:latin typeface="Arial" panose="020B0604020202020204" pitchFamily="34" charset="0"/>
                <a:cs typeface="Arial" panose="020B0604020202020204" pitchFamily="34" charset="0"/>
              </a:rPr>
              <a:t> during dry and wet seasons.</a:t>
            </a:r>
            <a:endParaRPr lang="en-ZA"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p:txBody>
      </p:sp>
      <p:sp>
        <p:nvSpPr>
          <p:cNvPr id="20" name="TextBox 19"/>
          <p:cNvSpPr txBox="1"/>
          <p:nvPr/>
        </p:nvSpPr>
        <p:spPr>
          <a:xfrm>
            <a:off x="3898352" y="5006780"/>
            <a:ext cx="437322" cy="369332"/>
          </a:xfrm>
          <a:prstGeom prst="rect">
            <a:avLst/>
          </a:prstGeom>
          <a:solidFill>
            <a:srgbClr val="00FF00"/>
          </a:solidFill>
        </p:spPr>
        <p:txBody>
          <a:bodyPr wrap="square" rtlCol="0">
            <a:spAutoFit/>
          </a:bodyPr>
          <a:lstStyle/>
          <a:p>
            <a:r>
              <a:rPr lang="en-ZA" dirty="0">
                <a:latin typeface="Arial Black" panose="020B0A04020102020204" pitchFamily="34" charset="0"/>
              </a:rPr>
              <a:t>C</a:t>
            </a:r>
          </a:p>
        </p:txBody>
      </p:sp>
      <p:cxnSp>
        <p:nvCxnSpPr>
          <p:cNvPr id="21" name="Straight Arrow Connector 20"/>
          <p:cNvCxnSpPr/>
          <p:nvPr/>
        </p:nvCxnSpPr>
        <p:spPr>
          <a:xfrm flipH="1" flipV="1">
            <a:off x="3292064" y="4937207"/>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546943" y="2959069"/>
            <a:ext cx="647966" cy="370539"/>
          </a:xfrm>
          <a:prstGeom prst="rect">
            <a:avLst/>
          </a:prstGeom>
          <a:solidFill>
            <a:srgbClr val="00CC99"/>
          </a:solidFill>
        </p:spPr>
        <p:txBody>
          <a:bodyPr wrap="square" rtlCol="0">
            <a:spAutoFit/>
          </a:bodyPr>
          <a:lstStyle/>
          <a:p>
            <a:r>
              <a:rPr lang="en-ZA" dirty="0" smtClean="0">
                <a:latin typeface="Arial Black" panose="020B0A04020102020204" pitchFamily="34" charset="0"/>
              </a:rPr>
              <a:t>B/C</a:t>
            </a:r>
            <a:endParaRPr lang="en-ZA" dirty="0">
              <a:latin typeface="Arial Black" panose="020B0A04020102020204" pitchFamily="34" charset="0"/>
            </a:endParaRPr>
          </a:p>
        </p:txBody>
      </p:sp>
      <p:cxnSp>
        <p:nvCxnSpPr>
          <p:cNvPr id="23" name="Straight Arrow Connector 22"/>
          <p:cNvCxnSpPr/>
          <p:nvPr/>
        </p:nvCxnSpPr>
        <p:spPr>
          <a:xfrm flipH="1" flipV="1">
            <a:off x="3247276" y="2889498"/>
            <a:ext cx="299666" cy="25423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37356" y="810934"/>
            <a:ext cx="437322" cy="369332"/>
          </a:xfrm>
          <a:prstGeom prst="rect">
            <a:avLst/>
          </a:prstGeom>
          <a:solidFill>
            <a:srgbClr val="0070C0"/>
          </a:solidFill>
        </p:spPr>
        <p:txBody>
          <a:bodyPr wrap="square" rtlCol="0">
            <a:spAutoFit/>
          </a:bodyPr>
          <a:lstStyle/>
          <a:p>
            <a:r>
              <a:rPr lang="en-ZA" dirty="0">
                <a:solidFill>
                  <a:schemeClr val="bg1"/>
                </a:solidFill>
                <a:latin typeface="Arial Black" panose="020B0A04020102020204" pitchFamily="34" charset="0"/>
              </a:rPr>
              <a:t>B</a:t>
            </a:r>
          </a:p>
        </p:txBody>
      </p:sp>
      <p:cxnSp>
        <p:nvCxnSpPr>
          <p:cNvPr id="27" name="Straight Arrow Connector 26"/>
          <p:cNvCxnSpPr/>
          <p:nvPr/>
        </p:nvCxnSpPr>
        <p:spPr>
          <a:xfrm flipH="1">
            <a:off x="2969548" y="1019657"/>
            <a:ext cx="408782" cy="1926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32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2" cstate="print">
            <a:extLst>
              <a:ext uri="{28A0092B-C50C-407E-A947-70E740481C1C}">
                <a14:useLocalDpi xmlns:a14="http://schemas.microsoft.com/office/drawing/2010/main" val="0"/>
              </a:ext>
            </a:extLst>
          </a:blip>
          <a:srcRect l="3163" r="53341" b="6727"/>
          <a:stretch/>
        </p:blipFill>
        <p:spPr bwMode="auto">
          <a:xfrm>
            <a:off x="1704679" y="1324185"/>
            <a:ext cx="2598822" cy="5091948"/>
          </a:xfrm>
          <a:prstGeom prst="rect">
            <a:avLst/>
          </a:prstGeom>
          <a:noFill/>
          <a:ln>
            <a:noFill/>
          </a:ln>
          <a:extLst>
            <a:ext uri="{53640926-AAD7-44D8-BBD7-CCE9431645EC}">
              <a14:shadowObscured xmlns:a14="http://schemas.microsoft.com/office/drawing/2010/main"/>
            </a:ext>
          </a:extLst>
        </p:spPr>
      </p:pic>
      <p:sp>
        <p:nvSpPr>
          <p:cNvPr id="3"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err="1" smtClean="0">
                <a:solidFill>
                  <a:prstClr val="white"/>
                </a:solidFill>
                <a:latin typeface="Futura Md BT" pitchFamily="34" charset="0"/>
              </a:rPr>
              <a:t>MKOMAZI</a:t>
            </a:r>
            <a:r>
              <a:rPr lang="en-ZA" altLang="en-US" sz="2600" b="1" dirty="0" smtClean="0">
                <a:solidFill>
                  <a:prstClr val="white"/>
                </a:solidFill>
                <a:latin typeface="Futura Md BT" pitchFamily="34" charset="0"/>
              </a:rPr>
              <a:t> RESULTS: MK_3_EWR</a:t>
            </a:r>
            <a:endParaRPr lang="en-ZA" altLang="en-US" sz="2600" b="1" dirty="0">
              <a:solidFill>
                <a:prstClr val="white"/>
              </a:solidFill>
              <a:latin typeface="Futura Md BT" pitchFamily="34" charset="0"/>
            </a:endParaRPr>
          </a:p>
        </p:txBody>
      </p:sp>
      <p:grpSp>
        <p:nvGrpSpPr>
          <p:cNvPr id="15" name="Group 14"/>
          <p:cNvGrpSpPr/>
          <p:nvPr/>
        </p:nvGrpSpPr>
        <p:grpSpPr>
          <a:xfrm>
            <a:off x="137741" y="741363"/>
            <a:ext cx="2410741" cy="5755690"/>
            <a:chOff x="440744" y="741363"/>
            <a:chExt cx="2410741" cy="5755690"/>
          </a:xfrm>
        </p:grpSpPr>
        <p:cxnSp>
          <p:nvCxnSpPr>
            <p:cNvPr id="4" name="Straight Arrow Connector 3"/>
            <p:cNvCxnSpPr/>
            <p:nvPr/>
          </p:nvCxnSpPr>
          <p:spPr>
            <a:xfrm flipH="1">
              <a:off x="553453" y="741363"/>
              <a:ext cx="156411" cy="5755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Isosceles Triangle 4"/>
            <p:cNvSpPr/>
            <p:nvPr/>
          </p:nvSpPr>
          <p:spPr>
            <a:xfrm rot="171882">
              <a:off x="454987" y="2063752"/>
              <a:ext cx="397042" cy="5798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6" name="5-Point Star 5"/>
            <p:cNvSpPr/>
            <p:nvPr/>
          </p:nvSpPr>
          <p:spPr>
            <a:xfrm>
              <a:off x="497099" y="27853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7" name="5-Point Star 6"/>
            <p:cNvSpPr/>
            <p:nvPr/>
          </p:nvSpPr>
          <p:spPr>
            <a:xfrm>
              <a:off x="449282" y="3767891"/>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8" name="5-Point Star 7"/>
            <p:cNvSpPr/>
            <p:nvPr/>
          </p:nvSpPr>
          <p:spPr>
            <a:xfrm>
              <a:off x="447071" y="5376112"/>
              <a:ext cx="369174" cy="204536"/>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9" name="TextBox 8"/>
            <p:cNvSpPr txBox="1"/>
            <p:nvPr/>
          </p:nvSpPr>
          <p:spPr>
            <a:xfrm>
              <a:off x="922627" y="2835959"/>
              <a:ext cx="1928858" cy="307777"/>
            </a:xfrm>
            <a:prstGeom prst="rect">
              <a:avLst/>
            </a:prstGeom>
            <a:noFill/>
          </p:spPr>
          <p:txBody>
            <a:bodyPr wrap="square" rtlCol="0">
              <a:spAutoFit/>
            </a:bodyPr>
            <a:lstStyle>
              <a:defPPr>
                <a:defRPr lang="en-US"/>
              </a:defPPr>
              <a:lvl1pPr>
                <a:defRPr sz="1400" b="1">
                  <a:latin typeface="Futura Bk BT" panose="020B0502020204020303" pitchFamily="34" charset="0"/>
                </a:defRPr>
              </a:lvl1pPr>
            </a:lstStyle>
            <a:p>
              <a:r>
                <a:rPr lang="en-ZA" dirty="0"/>
                <a:t>MK_I_EWR 1</a:t>
              </a:r>
            </a:p>
          </p:txBody>
        </p:sp>
        <p:sp>
          <p:nvSpPr>
            <p:cNvPr id="10" name="TextBox 9"/>
            <p:cNvSpPr txBox="1"/>
            <p:nvPr/>
          </p:nvSpPr>
          <p:spPr>
            <a:xfrm>
              <a:off x="818456" y="5272871"/>
              <a:ext cx="1928858" cy="307777"/>
            </a:xfrm>
            <a:prstGeom prst="rect">
              <a:avLst/>
            </a:prstGeom>
            <a:noFill/>
          </p:spPr>
          <p:txBody>
            <a:bodyPr wrap="square" rtlCol="0">
              <a:spAutoFit/>
            </a:bodyPr>
            <a:lstStyle>
              <a:defPPr>
                <a:defRPr lang="en-US"/>
              </a:defPPr>
              <a:lvl1pPr>
                <a:defRPr sz="1400" b="1">
                  <a:solidFill>
                    <a:srgbClr val="C00000"/>
                  </a:solidFill>
                  <a:latin typeface="Arial Black" panose="020B0A04020102020204" pitchFamily="34" charset="0"/>
                </a:defRPr>
              </a:lvl1pPr>
            </a:lstStyle>
            <a:p>
              <a:r>
                <a:rPr lang="en-ZA" dirty="0"/>
                <a:t>MK_I_EWR 3</a:t>
              </a:r>
            </a:p>
          </p:txBody>
        </p:sp>
        <p:sp>
          <p:nvSpPr>
            <p:cNvPr id="11" name="TextBox 10"/>
            <p:cNvSpPr txBox="1"/>
            <p:nvPr/>
          </p:nvSpPr>
          <p:spPr>
            <a:xfrm>
              <a:off x="916611" y="3682405"/>
              <a:ext cx="1928858" cy="307777"/>
            </a:xfrm>
            <a:prstGeom prst="rect">
              <a:avLst/>
            </a:prstGeom>
            <a:noFill/>
          </p:spPr>
          <p:txBody>
            <a:bodyPr wrap="square" rtlCol="0">
              <a:spAutoFit/>
            </a:bodyPr>
            <a:lstStyle>
              <a:defPPr>
                <a:defRPr lang="en-US"/>
              </a:defPPr>
              <a:lvl1pPr>
                <a:defRPr sz="1400" b="1">
                  <a:latin typeface="Futura Bk BT" panose="020B0502020204020303" pitchFamily="34" charset="0"/>
                </a:defRPr>
              </a:lvl1pPr>
            </a:lstStyle>
            <a:p>
              <a:r>
                <a:rPr lang="en-ZA" dirty="0"/>
                <a:t>MK_I_EWR 2</a:t>
              </a:r>
            </a:p>
          </p:txBody>
        </p:sp>
        <p:sp>
          <p:nvSpPr>
            <p:cNvPr id="12" name="TextBox 11"/>
            <p:cNvSpPr txBox="1"/>
            <p:nvPr/>
          </p:nvSpPr>
          <p:spPr>
            <a:xfrm>
              <a:off x="1035917" y="2076468"/>
              <a:ext cx="1262113" cy="738664"/>
            </a:xfrm>
            <a:prstGeom prst="rect">
              <a:avLst/>
            </a:prstGeom>
            <a:noFill/>
          </p:spPr>
          <p:txBody>
            <a:bodyPr wrap="square" rtlCol="0">
              <a:spAutoFit/>
            </a:bodyPr>
            <a:lstStyle/>
            <a:p>
              <a:r>
                <a:rPr lang="en-ZA" sz="1400" b="1" dirty="0" smtClean="0">
                  <a:latin typeface="Futura Bk BT" panose="020B0502020204020303" pitchFamily="34" charset="0"/>
                </a:rPr>
                <a:t>Proposed Smithfield Dam</a:t>
              </a:r>
              <a:endParaRPr lang="en-ZA" sz="1400" b="1" dirty="0">
                <a:latin typeface="Futura Bk BT" panose="020B0502020204020303" pitchFamily="34" charset="0"/>
              </a:endParaRPr>
            </a:p>
          </p:txBody>
        </p:sp>
        <p:sp>
          <p:nvSpPr>
            <p:cNvPr id="2" name="Oval 1"/>
            <p:cNvSpPr/>
            <p:nvPr/>
          </p:nvSpPr>
          <p:spPr>
            <a:xfrm>
              <a:off x="440744" y="6184232"/>
              <a:ext cx="212764" cy="312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13" name="TextBox 12"/>
            <p:cNvSpPr txBox="1"/>
            <p:nvPr/>
          </p:nvSpPr>
          <p:spPr>
            <a:xfrm>
              <a:off x="792180" y="6030343"/>
              <a:ext cx="1928858" cy="307777"/>
            </a:xfrm>
            <a:prstGeom prst="rect">
              <a:avLst/>
            </a:prstGeom>
            <a:noFill/>
          </p:spPr>
          <p:txBody>
            <a:bodyPr wrap="square" rtlCol="0">
              <a:spAutoFit/>
            </a:bodyPr>
            <a:lstStyle/>
            <a:p>
              <a:r>
                <a:rPr lang="en-ZA" sz="1400" b="1" dirty="0" smtClean="0">
                  <a:latin typeface="Futura Bk BT" panose="020B0502020204020303" pitchFamily="34" charset="0"/>
                </a:rPr>
                <a:t>Estuary</a:t>
              </a:r>
              <a:endParaRPr lang="en-ZA" sz="1400" b="1" dirty="0">
                <a:latin typeface="Futura Bk BT" panose="020B0502020204020303" pitchFamily="34" charset="0"/>
              </a:endParaRPr>
            </a:p>
          </p:txBody>
        </p:sp>
        <p:sp>
          <p:nvSpPr>
            <p:cNvPr id="14" name="TextBox 13"/>
            <p:cNvSpPr txBox="1"/>
            <p:nvPr/>
          </p:nvSpPr>
          <p:spPr>
            <a:xfrm>
              <a:off x="866272" y="5768749"/>
              <a:ext cx="1928858" cy="307777"/>
            </a:xfrm>
            <a:prstGeom prst="rect">
              <a:avLst/>
            </a:prstGeom>
            <a:noFill/>
          </p:spPr>
          <p:txBody>
            <a:bodyPr wrap="square" rtlCol="0">
              <a:spAutoFit/>
            </a:bodyPr>
            <a:lstStyle/>
            <a:p>
              <a:r>
                <a:rPr lang="en-ZA" sz="1400" b="1" dirty="0" smtClean="0">
                  <a:latin typeface="Futura Bk BT" panose="020B0502020204020303" pitchFamily="34" charset="0"/>
                </a:rPr>
                <a:t>Sappi</a:t>
              </a:r>
              <a:endParaRPr lang="en-ZA" sz="1400" b="1" dirty="0">
                <a:latin typeface="Futura Bk BT" panose="020B0502020204020303" pitchFamily="34" charset="0"/>
              </a:endParaRPr>
            </a:p>
          </p:txBody>
        </p:sp>
        <p:cxnSp>
          <p:nvCxnSpPr>
            <p:cNvPr id="16" name="Straight Arrow Connector 15"/>
            <p:cNvCxnSpPr>
              <a:stCxn id="14" idx="1"/>
              <a:endCxn id="2" idx="0"/>
            </p:cNvCxnSpPr>
            <p:nvPr/>
          </p:nvCxnSpPr>
          <p:spPr>
            <a:xfrm flipH="1">
              <a:off x="547126" y="5922638"/>
              <a:ext cx="319146" cy="261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090737" y="625445"/>
            <a:ext cx="5093565" cy="6555641"/>
          </a:xfrm>
          <a:prstGeom prst="rect">
            <a:avLst/>
          </a:prstGeom>
          <a:noFill/>
        </p:spPr>
        <p:txBody>
          <a:bodyPr wrap="square" rtlCol="0">
            <a:spAutoFit/>
          </a:bodyPr>
          <a:lstStyle/>
          <a:p>
            <a:pPr marL="285750" indent="-285750">
              <a:buFont typeface="Wingdings" panose="05000000000000000000" pitchFamily="2" charset="2"/>
              <a:buChar char="Ø"/>
            </a:pPr>
            <a:r>
              <a:rPr lang="en-GB" sz="2000" dirty="0" err="1" smtClean="0">
                <a:latin typeface="Arial" panose="020B0604020202020204" pitchFamily="34" charset="0"/>
                <a:cs typeface="Arial" panose="020B0604020202020204" pitchFamily="34" charset="0"/>
              </a:rPr>
              <a:t>Geomorp</a:t>
            </a:r>
            <a:r>
              <a:rPr lang="en-GB" sz="2000" dirty="0" smtClean="0">
                <a:latin typeface="Arial" panose="020B0604020202020204" pitchFamily="34" charset="0"/>
                <a:cs typeface="Arial" panose="020B0604020202020204" pitchFamily="34" charset="0"/>
              </a:rPr>
              <a:t>: Less severe impacts than us. </a:t>
            </a: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Deterioration </a:t>
            </a:r>
            <a:r>
              <a:rPr lang="en-GB" sz="2000" dirty="0">
                <a:latin typeface="Arial" panose="020B0604020202020204" pitchFamily="34" charset="0"/>
                <a:cs typeface="Arial" panose="020B0604020202020204" pitchFamily="34" charset="0"/>
              </a:rPr>
              <a:t>in </a:t>
            </a:r>
            <a:r>
              <a:rPr lang="en-GB" sz="2000" dirty="0" err="1">
                <a:latin typeface="Arial" panose="020B0604020202020204" pitchFamily="34" charset="0"/>
                <a:cs typeface="Arial" panose="020B0604020202020204" pitchFamily="34" charset="0"/>
              </a:rPr>
              <a:t>instream</a:t>
            </a:r>
            <a:r>
              <a:rPr lang="en-GB" sz="2000" dirty="0">
                <a:latin typeface="Arial" panose="020B0604020202020204" pitchFamily="34" charset="0"/>
                <a:cs typeface="Arial" panose="020B0604020202020204" pitchFamily="34" charset="0"/>
              </a:rPr>
              <a:t> biota (small), is related to the low flows for drought in wet months and impact on </a:t>
            </a:r>
            <a:r>
              <a:rPr lang="en-GB" sz="2000" dirty="0" smtClean="0">
                <a:latin typeface="Arial" panose="020B0604020202020204" pitchFamily="34" charset="0"/>
                <a:cs typeface="Arial" panose="020B0604020202020204" pitchFamily="34" charset="0"/>
              </a:rPr>
              <a:t>spawning</a:t>
            </a:r>
          </a:p>
          <a:p>
            <a:pPr marL="285750" indent="-285750">
              <a:buFont typeface="Wingdings" panose="05000000000000000000" pitchFamily="2" charset="2"/>
              <a:buChar char="Ø"/>
            </a:pPr>
            <a:r>
              <a:rPr lang="en-GB" sz="2000" dirty="0" err="1">
                <a:latin typeface="Arial" panose="020B0604020202020204" pitchFamily="34" charset="0"/>
                <a:cs typeface="Arial" panose="020B0604020202020204" pitchFamily="34" charset="0"/>
              </a:rPr>
              <a:t>Sc</a:t>
            </a:r>
            <a:r>
              <a:rPr lang="en-GB" sz="2000" dirty="0">
                <a:latin typeface="Arial" panose="020B0604020202020204" pitchFamily="34" charset="0"/>
                <a:cs typeface="Arial" panose="020B0604020202020204" pitchFamily="34" charset="0"/>
              </a:rPr>
              <a:t> </a:t>
            </a:r>
            <a:r>
              <a:rPr lang="en-GB" sz="2000" b="1" dirty="0">
                <a:solidFill>
                  <a:srgbClr val="C00000"/>
                </a:solidFill>
                <a:latin typeface="Arial" panose="020B0604020202020204" pitchFamily="34" charset="0"/>
                <a:cs typeface="Arial" panose="020B0604020202020204" pitchFamily="34" charset="0"/>
              </a:rPr>
              <a:t>MK 21, 31 and 41 </a:t>
            </a:r>
            <a:r>
              <a:rPr lang="en-GB" sz="2000" dirty="0" smtClean="0">
                <a:latin typeface="Arial" panose="020B0604020202020204" pitchFamily="34" charset="0"/>
                <a:cs typeface="Arial" panose="020B0604020202020204" pitchFamily="34" charset="0"/>
              </a:rPr>
              <a:t>result </a:t>
            </a:r>
            <a:r>
              <a:rPr lang="en-GB" sz="2000" dirty="0">
                <a:latin typeface="Arial" panose="020B0604020202020204" pitchFamily="34" charset="0"/>
                <a:cs typeface="Arial" panose="020B0604020202020204" pitchFamily="34" charset="0"/>
              </a:rPr>
              <a:t>in the same </a:t>
            </a:r>
            <a:r>
              <a:rPr lang="en-GB" sz="2000" dirty="0" err="1">
                <a:latin typeface="Arial" panose="020B0604020202020204" pitchFamily="34" charset="0"/>
                <a:cs typeface="Arial" panose="020B0604020202020204" pitchFamily="34" charset="0"/>
              </a:rPr>
              <a:t>EcoStatus</a:t>
            </a:r>
            <a:r>
              <a:rPr lang="en-GB" sz="2000" dirty="0">
                <a:latin typeface="Arial" panose="020B0604020202020204" pitchFamily="34" charset="0"/>
                <a:cs typeface="Arial" panose="020B0604020202020204" pitchFamily="34" charset="0"/>
              </a:rPr>
              <a:t> and </a:t>
            </a:r>
            <a:r>
              <a:rPr lang="en-GB" sz="2000" dirty="0" smtClean="0">
                <a:latin typeface="Arial" panose="020B0604020202020204" pitchFamily="34" charset="0"/>
                <a:cs typeface="Arial" panose="020B0604020202020204" pitchFamily="34" charset="0"/>
              </a:rPr>
              <a:t>have </a:t>
            </a:r>
            <a:r>
              <a:rPr lang="en-GB" sz="2000" dirty="0">
                <a:latin typeface="Arial" panose="020B0604020202020204" pitchFamily="34" charset="0"/>
                <a:cs typeface="Arial" panose="020B0604020202020204" pitchFamily="34" charset="0"/>
              </a:rPr>
              <a:t>the least impact with a slight deterioration in geomorphology and </a:t>
            </a:r>
            <a:r>
              <a:rPr lang="en-GB" sz="2000" dirty="0" err="1">
                <a:latin typeface="Arial" panose="020B0604020202020204" pitchFamily="34" charset="0"/>
                <a:cs typeface="Arial" panose="020B0604020202020204" pitchFamily="34" charset="0"/>
              </a:rPr>
              <a:t>instream</a:t>
            </a:r>
            <a:r>
              <a:rPr lang="en-GB" sz="2000" dirty="0">
                <a:latin typeface="Arial" panose="020B0604020202020204" pitchFamily="34" charset="0"/>
                <a:cs typeface="Arial" panose="020B0604020202020204" pitchFamily="34" charset="0"/>
              </a:rPr>
              <a:t> biota.</a:t>
            </a:r>
          </a:p>
          <a:p>
            <a:pPr marL="285750" indent="-285750">
              <a:buFont typeface="Wingdings" panose="05000000000000000000" pitchFamily="2" charset="2"/>
              <a:buChar char="Ø"/>
            </a:pPr>
            <a:r>
              <a:rPr lang="en-GB" sz="2000" dirty="0" err="1">
                <a:latin typeface="Arial" panose="020B0604020202020204" pitchFamily="34" charset="0"/>
                <a:cs typeface="Arial" panose="020B0604020202020204" pitchFamily="34" charset="0"/>
              </a:rPr>
              <a:t>Sc</a:t>
            </a:r>
            <a:r>
              <a:rPr lang="en-GB" sz="2000" dirty="0">
                <a:latin typeface="Arial" panose="020B0604020202020204" pitchFamily="34" charset="0"/>
                <a:cs typeface="Arial" panose="020B0604020202020204" pitchFamily="34" charset="0"/>
              </a:rPr>
              <a:t> MK22, 23, 32 and 33 also </a:t>
            </a:r>
            <a:r>
              <a:rPr lang="en-GB" sz="2000" dirty="0" smtClean="0">
                <a:latin typeface="Arial" panose="020B0604020202020204" pitchFamily="34" charset="0"/>
                <a:cs typeface="Arial" panose="020B0604020202020204" pitchFamily="34" charset="0"/>
              </a:rPr>
              <a:t>have </a:t>
            </a:r>
            <a:r>
              <a:rPr lang="en-GB" sz="2000" dirty="0">
                <a:latin typeface="Arial" panose="020B0604020202020204" pitchFamily="34" charset="0"/>
                <a:cs typeface="Arial" panose="020B0604020202020204" pitchFamily="34" charset="0"/>
              </a:rPr>
              <a:t>the same </a:t>
            </a:r>
            <a:r>
              <a:rPr lang="en-GB" sz="2000" dirty="0" err="1">
                <a:latin typeface="Arial" panose="020B0604020202020204" pitchFamily="34" charset="0"/>
                <a:cs typeface="Arial" panose="020B0604020202020204" pitchFamily="34" charset="0"/>
              </a:rPr>
              <a:t>EcoStatus</a:t>
            </a:r>
            <a:r>
              <a:rPr lang="en-GB" sz="2000" dirty="0">
                <a:latin typeface="Arial" panose="020B0604020202020204" pitchFamily="34" charset="0"/>
                <a:cs typeface="Arial" panose="020B0604020202020204" pitchFamily="34" charset="0"/>
              </a:rPr>
              <a:t> as the PES/REC but there is further deterioration in the </a:t>
            </a:r>
            <a:r>
              <a:rPr lang="en-GB" sz="2000" dirty="0" err="1">
                <a:latin typeface="Arial" panose="020B0604020202020204" pitchFamily="34" charset="0"/>
                <a:cs typeface="Arial" panose="020B0604020202020204" pitchFamily="34" charset="0"/>
              </a:rPr>
              <a:t>instream</a:t>
            </a:r>
            <a:r>
              <a:rPr lang="en-GB" sz="2000" dirty="0">
                <a:latin typeface="Arial" panose="020B0604020202020204" pitchFamily="34" charset="0"/>
                <a:cs typeface="Arial" panose="020B0604020202020204" pitchFamily="34" charset="0"/>
              </a:rPr>
              <a:t> biota as well as geomorphology and water quality.</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Scenario MK2 and 4 have the biggest impact as overall they drop a category for while </a:t>
            </a:r>
            <a:r>
              <a:rPr lang="en-GB" sz="2000" dirty="0" err="1">
                <a:latin typeface="Arial" panose="020B0604020202020204" pitchFamily="34" charset="0"/>
                <a:cs typeface="Arial" panose="020B0604020202020204" pitchFamily="34" charset="0"/>
              </a:rPr>
              <a:t>Sc</a:t>
            </a:r>
            <a:r>
              <a:rPr lang="en-GB" sz="2000" dirty="0">
                <a:latin typeface="Arial" panose="020B0604020202020204" pitchFamily="34" charset="0"/>
                <a:cs typeface="Arial" panose="020B0604020202020204" pitchFamily="34" charset="0"/>
              </a:rPr>
              <a:t> MK42 only caters for the low flow </a:t>
            </a:r>
            <a:r>
              <a:rPr lang="en-GB" sz="2000" dirty="0" err="1">
                <a:latin typeface="Arial" panose="020B0604020202020204" pitchFamily="34" charset="0"/>
                <a:cs typeface="Arial" panose="020B0604020202020204" pitchFamily="34" charset="0"/>
              </a:rPr>
              <a:t>EWR</a:t>
            </a:r>
            <a:r>
              <a:rPr lang="en-GB" sz="2000" dirty="0">
                <a:latin typeface="Arial" panose="020B0604020202020204" pitchFamily="34" charset="0"/>
                <a:cs typeface="Arial" panose="020B0604020202020204" pitchFamily="34" charset="0"/>
              </a:rPr>
              <a:t> and the impact is therefore slightly less, i.e. it drops half a category</a:t>
            </a:r>
            <a:endParaRPr lang="en-ZA"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p:txBody>
      </p:sp>
      <p:sp>
        <p:nvSpPr>
          <p:cNvPr id="19" name="TextBox 18"/>
          <p:cNvSpPr txBox="1"/>
          <p:nvPr/>
        </p:nvSpPr>
        <p:spPr>
          <a:xfrm>
            <a:off x="3797984" y="5891860"/>
            <a:ext cx="437322" cy="369332"/>
          </a:xfrm>
          <a:prstGeom prst="rect">
            <a:avLst/>
          </a:prstGeom>
          <a:solidFill>
            <a:srgbClr val="00B050"/>
          </a:solidFill>
        </p:spPr>
        <p:txBody>
          <a:bodyPr wrap="square" rtlCol="0">
            <a:spAutoFit/>
          </a:bodyPr>
          <a:lstStyle/>
          <a:p>
            <a:r>
              <a:rPr lang="en-ZA" dirty="0" smtClean="0">
                <a:latin typeface="Arial Black" panose="020B0A04020102020204" pitchFamily="34" charset="0"/>
              </a:rPr>
              <a:t>D</a:t>
            </a:r>
            <a:endParaRPr lang="en-ZA" dirty="0">
              <a:latin typeface="Arial Black" panose="020B0A04020102020204" pitchFamily="34" charset="0"/>
            </a:endParaRPr>
          </a:p>
        </p:txBody>
      </p:sp>
      <p:cxnSp>
        <p:nvCxnSpPr>
          <p:cNvPr id="21" name="Straight Arrow Connector 20"/>
          <p:cNvCxnSpPr/>
          <p:nvPr/>
        </p:nvCxnSpPr>
        <p:spPr>
          <a:xfrm flipH="1" flipV="1">
            <a:off x="3191696" y="5822287"/>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638957" y="4048732"/>
            <a:ext cx="664425" cy="369332"/>
          </a:xfrm>
          <a:prstGeom prst="rect">
            <a:avLst/>
          </a:prstGeom>
          <a:solidFill>
            <a:schemeClr val="accent3">
              <a:lumMod val="75000"/>
            </a:schemeClr>
          </a:solidFill>
        </p:spPr>
        <p:txBody>
          <a:bodyPr wrap="square" rtlCol="0">
            <a:spAutoFit/>
          </a:bodyPr>
          <a:lstStyle/>
          <a:p>
            <a:r>
              <a:rPr lang="en-ZA" dirty="0" smtClean="0">
                <a:latin typeface="Arial Black" panose="020B0A04020102020204" pitchFamily="34" charset="0"/>
              </a:rPr>
              <a:t>C/D</a:t>
            </a:r>
            <a:endParaRPr lang="en-ZA" dirty="0">
              <a:latin typeface="Arial Black" panose="020B0A04020102020204" pitchFamily="34" charset="0"/>
            </a:endParaRPr>
          </a:p>
        </p:txBody>
      </p:sp>
      <p:cxnSp>
        <p:nvCxnSpPr>
          <p:cNvPr id="23" name="Straight Arrow Connector 22"/>
          <p:cNvCxnSpPr/>
          <p:nvPr/>
        </p:nvCxnSpPr>
        <p:spPr>
          <a:xfrm flipH="1" flipV="1">
            <a:off x="3259772" y="3979159"/>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757586" y="2989848"/>
            <a:ext cx="437322" cy="369332"/>
          </a:xfrm>
          <a:prstGeom prst="rect">
            <a:avLst/>
          </a:prstGeom>
          <a:solidFill>
            <a:srgbClr val="00FF00"/>
          </a:solidFill>
        </p:spPr>
        <p:txBody>
          <a:bodyPr wrap="square" rtlCol="0">
            <a:spAutoFit/>
          </a:bodyPr>
          <a:lstStyle/>
          <a:p>
            <a:r>
              <a:rPr lang="en-ZA" dirty="0">
                <a:latin typeface="Arial Black" panose="020B0A04020102020204" pitchFamily="34" charset="0"/>
              </a:rPr>
              <a:t>C</a:t>
            </a:r>
          </a:p>
        </p:txBody>
      </p:sp>
      <p:cxnSp>
        <p:nvCxnSpPr>
          <p:cNvPr id="25" name="Straight Arrow Connector 24"/>
          <p:cNvCxnSpPr/>
          <p:nvPr/>
        </p:nvCxnSpPr>
        <p:spPr>
          <a:xfrm flipH="1" flipV="1">
            <a:off x="3151298" y="2920275"/>
            <a:ext cx="447261" cy="2782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428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INTEGRATED CONSEQUENCES</a:t>
            </a:r>
            <a:endParaRPr lang="en-ZA" altLang="en-US" sz="2600" b="1" dirty="0">
              <a:solidFill>
                <a:prstClr val="white"/>
              </a:solidFill>
              <a:latin typeface="Futura Md BT"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53" r="2775"/>
          <a:stretch/>
        </p:blipFill>
        <p:spPr bwMode="auto">
          <a:xfrm>
            <a:off x="180474" y="656873"/>
            <a:ext cx="8807115" cy="4353108"/>
          </a:xfrm>
          <a:prstGeom prst="rect">
            <a:avLst/>
          </a:prstGeom>
          <a:noFill/>
          <a:ln>
            <a:noFill/>
          </a:ln>
        </p:spPr>
      </p:pic>
      <p:sp>
        <p:nvSpPr>
          <p:cNvPr id="4" name="Oval 3"/>
          <p:cNvSpPr/>
          <p:nvPr/>
        </p:nvSpPr>
        <p:spPr>
          <a:xfrm>
            <a:off x="3301465" y="1405288"/>
            <a:ext cx="760396" cy="644893"/>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TextBox 4"/>
          <p:cNvSpPr txBox="1"/>
          <p:nvPr/>
        </p:nvSpPr>
        <p:spPr>
          <a:xfrm>
            <a:off x="452387" y="5438274"/>
            <a:ext cx="8210350" cy="1015663"/>
          </a:xfrm>
          <a:prstGeom prst="rect">
            <a:avLst/>
          </a:prstGeom>
          <a:noFill/>
        </p:spPr>
        <p:txBody>
          <a:bodyPr wrap="square" rtlCol="0">
            <a:spAutoFit/>
          </a:bodyPr>
          <a:lstStyle/>
          <a:p>
            <a:pPr marL="285750" indent="-285750">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Where the line crosses, the ranking order between sites are different.</a:t>
            </a:r>
          </a:p>
          <a:p>
            <a:pPr marL="285750" indent="-285750">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To determine a system ranking, need to weigh the sites</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6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39268188"/>
              </p:ext>
            </p:extLst>
          </p:nvPr>
        </p:nvGraphicFramePr>
        <p:xfrm>
          <a:off x="1453415" y="2054192"/>
          <a:ext cx="7551017" cy="3251200"/>
        </p:xfrm>
        <a:graphic>
          <a:graphicData uri="http://schemas.openxmlformats.org/drawingml/2006/table">
            <a:tbl>
              <a:tblPr firstRow="1" firstCol="1" bandRow="1"/>
              <a:tblGrid>
                <a:gridCol w="808522"/>
                <a:gridCol w="760396"/>
                <a:gridCol w="1434163"/>
                <a:gridCol w="856649"/>
                <a:gridCol w="1386038"/>
                <a:gridCol w="827772"/>
                <a:gridCol w="1477477"/>
              </a:tblGrid>
              <a:tr h="180340">
                <a:tc>
                  <a:txBody>
                    <a:bodyPr/>
                    <a:lstStyle/>
                    <a:p>
                      <a:pPr algn="ctr">
                        <a:spcAft>
                          <a:spcPts val="0"/>
                        </a:spcAft>
                      </a:pPr>
                      <a:r>
                        <a:rPr lang="en-ZA" sz="2000" b="1" dirty="0">
                          <a:effectLst/>
                          <a:latin typeface="Arial"/>
                          <a:ea typeface="Times New Roman"/>
                        </a:rPr>
                        <a:t>EWR site</a:t>
                      </a:r>
                      <a:endParaRPr lang="en-ZA" sz="2000" dirty="0">
                        <a:effectLst/>
                        <a:latin typeface="Arial"/>
                        <a:ea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000" b="1" dirty="0">
                          <a:effectLst/>
                          <a:latin typeface="Arial"/>
                          <a:ea typeface="Times New Roman"/>
                        </a:rPr>
                        <a:t>PES</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000" b="1" dirty="0">
                          <a:effectLst/>
                          <a:latin typeface="Arial"/>
                          <a:ea typeface="Times New Roman"/>
                        </a:rPr>
                        <a:t>EIS</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000" b="1" dirty="0" smtClean="0">
                          <a:effectLst/>
                          <a:latin typeface="Arial"/>
                          <a:ea typeface="Times New Roman"/>
                        </a:rPr>
                        <a:t>Conf</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000" b="1" dirty="0">
                          <a:effectLst/>
                          <a:latin typeface="Arial"/>
                          <a:ea typeface="Times New Roman"/>
                        </a:rPr>
                        <a:t>Locality in protected </a:t>
                      </a:r>
                      <a:r>
                        <a:rPr lang="en-ZA" sz="2000" b="1" dirty="0" smtClean="0">
                          <a:effectLst/>
                          <a:latin typeface="Arial"/>
                          <a:ea typeface="Times New Roman"/>
                        </a:rPr>
                        <a:t>areas</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000" b="1" dirty="0" smtClean="0">
                          <a:effectLst/>
                          <a:latin typeface="Arial"/>
                          <a:ea typeface="Times New Roman"/>
                        </a:rPr>
                        <a:t>Dist</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000" b="1" dirty="0">
                          <a:effectLst/>
                          <a:latin typeface="Arial"/>
                          <a:ea typeface="Times New Roman"/>
                        </a:rPr>
                        <a:t>Normalised Weight</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80340">
                <a:tc>
                  <a:txBody>
                    <a:bodyPr/>
                    <a:lstStyle/>
                    <a:p>
                      <a:pPr>
                        <a:spcAft>
                          <a:spcPts val="0"/>
                        </a:spcAft>
                      </a:pPr>
                      <a:r>
                        <a:rPr lang="en-ZA" sz="2400" dirty="0">
                          <a:effectLst/>
                          <a:latin typeface="Arial"/>
                          <a:ea typeface="Times New Roman"/>
                        </a:rPr>
                        <a:t>EWR 1</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C</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a:effectLst/>
                          <a:latin typeface="Arial"/>
                          <a:ea typeface="Times New Roman"/>
                        </a:rPr>
                        <a:t>Moderate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a:ea typeface="Times New Roman"/>
                        </a:rPr>
                        <a:t>3.4</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1</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0.08</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0.22</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a:effectLst/>
                          <a:latin typeface="Arial"/>
                          <a:ea typeface="Times New Roman"/>
                        </a:rPr>
                        <a:t>EWR 2</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B</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ZA" sz="2400" dirty="0">
                          <a:effectLst/>
                          <a:latin typeface="Arial"/>
                          <a:ea typeface="Times New Roman"/>
                        </a:rPr>
                        <a:t>High</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a:ea typeface="Times New Roman"/>
                        </a:rPr>
                        <a:t>3.5</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0.32</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0.37</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a:effectLst/>
                          <a:latin typeface="Arial"/>
                          <a:ea typeface="Times New Roman"/>
                        </a:rPr>
                        <a:t>EWR 3</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C</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a:effectLst/>
                          <a:latin typeface="Arial"/>
                          <a:ea typeface="Times New Roman"/>
                        </a:rPr>
                        <a:t>Moderate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a:ea typeface="Times New Roman"/>
                        </a:rPr>
                        <a:t>3.4</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1</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0.6</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0.41</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SITE WEIGHTING</a:t>
            </a:r>
            <a:endParaRPr lang="en-ZA" altLang="en-US" sz="2600" b="1" dirty="0">
              <a:solidFill>
                <a:prstClr val="white"/>
              </a:solidFill>
              <a:latin typeface="Futura Md BT" pitchFamily="34" charset="0"/>
            </a:endParaRPr>
          </a:p>
        </p:txBody>
      </p:sp>
      <p:grpSp>
        <p:nvGrpSpPr>
          <p:cNvPr id="19" name="Group 18"/>
          <p:cNvGrpSpPr/>
          <p:nvPr/>
        </p:nvGrpSpPr>
        <p:grpSpPr>
          <a:xfrm>
            <a:off x="0" y="741363"/>
            <a:ext cx="2548482" cy="5939590"/>
            <a:chOff x="0" y="741363"/>
            <a:chExt cx="2548482" cy="5939590"/>
          </a:xfrm>
        </p:grpSpPr>
        <p:sp>
          <p:nvSpPr>
            <p:cNvPr id="3" name="Rectangle 2"/>
            <p:cNvSpPr/>
            <p:nvPr/>
          </p:nvSpPr>
          <p:spPr>
            <a:xfrm>
              <a:off x="0" y="742166"/>
              <a:ext cx="2175309" cy="5938787"/>
            </a:xfrm>
            <a:prstGeom prst="rect">
              <a:avLst/>
            </a:prstGeom>
            <a:solidFill>
              <a:schemeClr val="bg1">
                <a:lumMod val="95000"/>
                <a:alpha val="6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4" name="Group 3"/>
            <p:cNvGrpSpPr/>
            <p:nvPr/>
          </p:nvGrpSpPr>
          <p:grpSpPr>
            <a:xfrm>
              <a:off x="137741" y="741363"/>
              <a:ext cx="2410741" cy="5755690"/>
              <a:chOff x="440744" y="741363"/>
              <a:chExt cx="2410741" cy="5755690"/>
            </a:xfrm>
          </p:grpSpPr>
          <p:cxnSp>
            <p:nvCxnSpPr>
              <p:cNvPr id="6" name="Straight Arrow Connector 5"/>
              <p:cNvCxnSpPr/>
              <p:nvPr/>
            </p:nvCxnSpPr>
            <p:spPr>
              <a:xfrm flipH="1">
                <a:off x="553453" y="741363"/>
                <a:ext cx="156411" cy="5755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Isosceles Triangle 6"/>
              <p:cNvSpPr/>
              <p:nvPr/>
            </p:nvSpPr>
            <p:spPr>
              <a:xfrm rot="171882">
                <a:off x="454987" y="2063752"/>
                <a:ext cx="397042" cy="5798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8" name="5-Point Star 7"/>
              <p:cNvSpPr/>
              <p:nvPr/>
            </p:nvSpPr>
            <p:spPr>
              <a:xfrm>
                <a:off x="497099" y="27853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9" name="5-Point Star 8"/>
              <p:cNvSpPr/>
              <p:nvPr/>
            </p:nvSpPr>
            <p:spPr>
              <a:xfrm>
                <a:off x="449282" y="3767891"/>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10" name="5-Point Star 9"/>
              <p:cNvSpPr/>
              <p:nvPr/>
            </p:nvSpPr>
            <p:spPr>
              <a:xfrm>
                <a:off x="447071" y="5376112"/>
                <a:ext cx="369174" cy="204536"/>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11" name="TextBox 10"/>
              <p:cNvSpPr txBox="1"/>
              <p:nvPr/>
            </p:nvSpPr>
            <p:spPr>
              <a:xfrm>
                <a:off x="922627" y="2835959"/>
                <a:ext cx="1928858" cy="307777"/>
              </a:xfrm>
              <a:prstGeom prst="rect">
                <a:avLst/>
              </a:prstGeom>
              <a:noFill/>
            </p:spPr>
            <p:txBody>
              <a:bodyPr wrap="square" rtlCol="0">
                <a:spAutoFit/>
              </a:bodyPr>
              <a:lstStyle>
                <a:defPPr>
                  <a:defRPr lang="en-US"/>
                </a:defPPr>
                <a:lvl1pPr>
                  <a:defRPr sz="1400" b="1">
                    <a:latin typeface="Futura Bk BT" panose="020B0502020204020303" pitchFamily="34" charset="0"/>
                  </a:defRPr>
                </a:lvl1pPr>
              </a:lstStyle>
              <a:p>
                <a:r>
                  <a:rPr lang="en-ZA" dirty="0"/>
                  <a:t>MK_I_EWR 1</a:t>
                </a:r>
              </a:p>
            </p:txBody>
          </p:sp>
          <p:sp>
            <p:nvSpPr>
              <p:cNvPr id="12" name="TextBox 11"/>
              <p:cNvSpPr txBox="1"/>
              <p:nvPr/>
            </p:nvSpPr>
            <p:spPr>
              <a:xfrm>
                <a:off x="818456" y="5272871"/>
                <a:ext cx="1928858" cy="307777"/>
              </a:xfrm>
              <a:prstGeom prst="rect">
                <a:avLst/>
              </a:prstGeom>
              <a:noFill/>
            </p:spPr>
            <p:txBody>
              <a:bodyPr wrap="square" rtlCol="0">
                <a:spAutoFit/>
              </a:bodyPr>
              <a:lstStyle>
                <a:defPPr>
                  <a:defRPr lang="en-US"/>
                </a:defPPr>
                <a:lvl1pPr>
                  <a:defRPr sz="1400" b="1">
                    <a:solidFill>
                      <a:srgbClr val="C00000"/>
                    </a:solidFill>
                    <a:latin typeface="Arial Black" panose="020B0A04020102020204" pitchFamily="34" charset="0"/>
                  </a:defRPr>
                </a:lvl1pPr>
              </a:lstStyle>
              <a:p>
                <a:r>
                  <a:rPr lang="en-ZA" dirty="0"/>
                  <a:t>MK_I_EWR 3</a:t>
                </a:r>
              </a:p>
            </p:txBody>
          </p:sp>
          <p:sp>
            <p:nvSpPr>
              <p:cNvPr id="13" name="TextBox 12"/>
              <p:cNvSpPr txBox="1"/>
              <p:nvPr/>
            </p:nvSpPr>
            <p:spPr>
              <a:xfrm>
                <a:off x="916611" y="3682405"/>
                <a:ext cx="1928858" cy="307777"/>
              </a:xfrm>
              <a:prstGeom prst="rect">
                <a:avLst/>
              </a:prstGeom>
              <a:noFill/>
            </p:spPr>
            <p:txBody>
              <a:bodyPr wrap="square" rtlCol="0">
                <a:spAutoFit/>
              </a:bodyPr>
              <a:lstStyle>
                <a:defPPr>
                  <a:defRPr lang="en-US"/>
                </a:defPPr>
                <a:lvl1pPr>
                  <a:defRPr sz="1400" b="1">
                    <a:latin typeface="Futura Bk BT" panose="020B0502020204020303" pitchFamily="34" charset="0"/>
                  </a:defRPr>
                </a:lvl1pPr>
              </a:lstStyle>
              <a:p>
                <a:r>
                  <a:rPr lang="en-ZA" dirty="0"/>
                  <a:t>MK_I_EWR 2</a:t>
                </a:r>
              </a:p>
            </p:txBody>
          </p:sp>
          <p:sp>
            <p:nvSpPr>
              <p:cNvPr id="14" name="TextBox 13"/>
              <p:cNvSpPr txBox="1"/>
              <p:nvPr/>
            </p:nvSpPr>
            <p:spPr>
              <a:xfrm>
                <a:off x="1035917" y="2076468"/>
                <a:ext cx="1262113" cy="738664"/>
              </a:xfrm>
              <a:prstGeom prst="rect">
                <a:avLst/>
              </a:prstGeom>
              <a:noFill/>
            </p:spPr>
            <p:txBody>
              <a:bodyPr wrap="square" rtlCol="0">
                <a:spAutoFit/>
              </a:bodyPr>
              <a:lstStyle/>
              <a:p>
                <a:r>
                  <a:rPr lang="en-ZA" sz="1400" b="1" dirty="0" smtClean="0">
                    <a:latin typeface="Futura Bk BT" panose="020B0502020204020303" pitchFamily="34" charset="0"/>
                  </a:rPr>
                  <a:t>Proposed Smithfield Dam</a:t>
                </a:r>
                <a:endParaRPr lang="en-ZA" sz="1400" b="1" dirty="0">
                  <a:latin typeface="Futura Bk BT" panose="020B0502020204020303" pitchFamily="34" charset="0"/>
                </a:endParaRPr>
              </a:p>
            </p:txBody>
          </p:sp>
          <p:sp>
            <p:nvSpPr>
              <p:cNvPr id="15" name="Oval 14"/>
              <p:cNvSpPr/>
              <p:nvPr/>
            </p:nvSpPr>
            <p:spPr>
              <a:xfrm>
                <a:off x="440744" y="6184232"/>
                <a:ext cx="212764" cy="312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a:p>
            </p:txBody>
          </p:sp>
          <p:sp>
            <p:nvSpPr>
              <p:cNvPr id="16" name="TextBox 15"/>
              <p:cNvSpPr txBox="1"/>
              <p:nvPr/>
            </p:nvSpPr>
            <p:spPr>
              <a:xfrm>
                <a:off x="792180" y="6030343"/>
                <a:ext cx="1928858" cy="307777"/>
              </a:xfrm>
              <a:prstGeom prst="rect">
                <a:avLst/>
              </a:prstGeom>
              <a:noFill/>
            </p:spPr>
            <p:txBody>
              <a:bodyPr wrap="square" rtlCol="0">
                <a:spAutoFit/>
              </a:bodyPr>
              <a:lstStyle/>
              <a:p>
                <a:r>
                  <a:rPr lang="en-ZA" sz="1400" b="1" dirty="0" smtClean="0">
                    <a:latin typeface="Futura Bk BT" panose="020B0502020204020303" pitchFamily="34" charset="0"/>
                  </a:rPr>
                  <a:t>Estuary</a:t>
                </a:r>
                <a:endParaRPr lang="en-ZA" sz="1400" b="1" dirty="0">
                  <a:latin typeface="Futura Bk BT" panose="020B0502020204020303" pitchFamily="34" charset="0"/>
                </a:endParaRPr>
              </a:p>
            </p:txBody>
          </p:sp>
          <p:sp>
            <p:nvSpPr>
              <p:cNvPr id="17" name="TextBox 16"/>
              <p:cNvSpPr txBox="1"/>
              <p:nvPr/>
            </p:nvSpPr>
            <p:spPr>
              <a:xfrm>
                <a:off x="866272" y="5768749"/>
                <a:ext cx="1928858" cy="307777"/>
              </a:xfrm>
              <a:prstGeom prst="rect">
                <a:avLst/>
              </a:prstGeom>
              <a:noFill/>
            </p:spPr>
            <p:txBody>
              <a:bodyPr wrap="square" rtlCol="0">
                <a:spAutoFit/>
              </a:bodyPr>
              <a:lstStyle/>
              <a:p>
                <a:r>
                  <a:rPr lang="en-ZA" sz="1400" b="1" dirty="0" smtClean="0">
                    <a:latin typeface="Futura Bk BT" panose="020B0502020204020303" pitchFamily="34" charset="0"/>
                  </a:rPr>
                  <a:t>Sappi</a:t>
                </a:r>
                <a:endParaRPr lang="en-ZA" sz="1400" b="1" dirty="0">
                  <a:latin typeface="Futura Bk BT" panose="020B0502020204020303" pitchFamily="34" charset="0"/>
                </a:endParaRPr>
              </a:p>
            </p:txBody>
          </p:sp>
          <p:cxnSp>
            <p:nvCxnSpPr>
              <p:cNvPr id="18" name="Straight Arrow Connector 17"/>
              <p:cNvCxnSpPr>
                <a:stCxn id="17" idx="1"/>
                <a:endCxn id="15" idx="0"/>
              </p:cNvCxnSpPr>
              <p:nvPr/>
            </p:nvCxnSpPr>
            <p:spPr>
              <a:xfrm flipH="1">
                <a:off x="547126" y="5922638"/>
                <a:ext cx="319146" cy="261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1686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850</Words>
  <Application>Microsoft Office PowerPoint</Application>
  <PresentationFormat>On-screen Show (4:3)</PresentationFormat>
  <Paragraphs>164</Paragraphs>
  <Slides>11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ＭＳ Ｐゴシック</vt:lpstr>
      <vt:lpstr>Aharoni</vt:lpstr>
      <vt:lpstr>Arial</vt:lpstr>
      <vt:lpstr>Arial Black</vt:lpstr>
      <vt:lpstr>Calibri</vt:lpstr>
      <vt:lpstr>Futura Bk BT</vt:lpstr>
      <vt:lpstr>Futura Md BT</vt:lpstr>
      <vt:lpstr>Gill Sans</vt:lpstr>
      <vt:lpstr>Gill Sans Light</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Microsoft account</cp:lastModifiedBy>
  <cp:revision>34</cp:revision>
  <dcterms:created xsi:type="dcterms:W3CDTF">2014-09-14T15:37:26Z</dcterms:created>
  <dcterms:modified xsi:type="dcterms:W3CDTF">2014-11-17T06:08:13Z</dcterms:modified>
</cp:coreProperties>
</file>